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471" r:id="rId2"/>
    <p:sldId id="495" r:id="rId3"/>
    <p:sldId id="49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60"/>
  </p:normalViewPr>
  <p:slideViewPr>
    <p:cSldViewPr snapToGrid="0">
      <p:cViewPr varScale="1">
        <p:scale>
          <a:sx n="74" d="100"/>
          <a:sy n="74" d="100"/>
        </p:scale>
        <p:origin x="6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46D0E-0C3A-4406-82F7-358DB3657DD5}"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49E0B-7260-4ECB-84BC-9E1B1020F791}" type="slidenum">
              <a:rPr lang="en-GB" smtClean="0"/>
              <a:t>‹#›</a:t>
            </a:fld>
            <a:endParaRPr lang="en-GB"/>
          </a:p>
        </p:txBody>
      </p:sp>
    </p:spTree>
    <p:extLst>
      <p:ext uri="{BB962C8B-B14F-4D97-AF65-F5344CB8AC3E}">
        <p14:creationId xmlns:p14="http://schemas.microsoft.com/office/powerpoint/2010/main" val="213332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orfolklscp.org.uk/people-working-with-children/norfolk-continuum-of-needs-guidanc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DA7D4EF-F81B-47DB-9D70-B74D149A0C84}" type="slidenum">
              <a:rPr lang="en-GB" smtClean="0"/>
              <a:pPr>
                <a:defRPr/>
              </a:pPr>
              <a:t>1</a:t>
            </a:fld>
            <a:endParaRPr lang="en-GB"/>
          </a:p>
        </p:txBody>
      </p:sp>
    </p:spTree>
    <p:extLst>
      <p:ext uri="{BB962C8B-B14F-4D97-AF65-F5344CB8AC3E}">
        <p14:creationId xmlns:p14="http://schemas.microsoft.com/office/powerpoint/2010/main" val="423408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The toolbox will be added to, so it allows flexibility. I have added a summary of what the tools will offer below. Ages and Stages is still not finalised so will not be ready when CONG is launched.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The toolbox is mentioned on page 51 of CONG.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Links to all the tools will be on the NSCP website </a:t>
            </a:r>
            <a:r>
              <a:rPr lang="en-GB" dirty="0">
                <a:hlinkClick r:id="rId3"/>
              </a:rPr>
              <a:t>Norfolk Guidance to Understanding Continuum of Needs | NSCP | PWWC (norfolklscp.org.uk)</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The webpage page will officially launch on 22</a:t>
            </a:r>
            <a:r>
              <a:rPr lang="en-GB" sz="1200" baseline="30000" dirty="0"/>
              <a:t>nd</a:t>
            </a:r>
            <a:r>
              <a:rPr lang="en-GB" sz="1200" dirty="0"/>
              <a:t> of September., although some content is already on there.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indent="0">
              <a:buNone/>
            </a:pPr>
            <a:r>
              <a:rPr lang="en-GB" sz="1200" b="1" dirty="0"/>
              <a:t>Descriptors of need-</a:t>
            </a:r>
            <a:r>
              <a:rPr lang="en-GB" sz="1200" dirty="0"/>
              <a:t>provide practitioners with an overarching view on what type of support and intervention a family might need.</a:t>
            </a:r>
          </a:p>
          <a:p>
            <a:pPr marL="0" indent="0">
              <a:buNone/>
            </a:pPr>
            <a:endParaRPr lang="en-GB" sz="1200" dirty="0"/>
          </a:p>
          <a:p>
            <a:pPr marL="0" indent="0">
              <a:buNone/>
            </a:pPr>
            <a:r>
              <a:rPr lang="en-GB" sz="1200" b="1" dirty="0"/>
              <a:t>Ages and stages-</a:t>
            </a:r>
            <a:r>
              <a:rPr lang="en-GB" sz="1200" dirty="0"/>
              <a:t>this tool focuses on how risks and strengths may present differently depending on the child’s age and development. </a:t>
            </a:r>
          </a:p>
          <a:p>
            <a:pPr marL="0" indent="0">
              <a:buNone/>
            </a:pPr>
            <a:endParaRPr lang="en-GB" sz="1200" dirty="0"/>
          </a:p>
          <a:p>
            <a:pPr marL="0" indent="0">
              <a:buNone/>
            </a:pPr>
            <a:r>
              <a:rPr lang="en-GB" sz="1200" b="1" dirty="0"/>
              <a:t>Identification of Need and Inclusive Provision INDES-a </a:t>
            </a:r>
            <a:r>
              <a:rPr lang="en-GB" sz="1200" dirty="0"/>
              <a:t>framework of standardised terms, co-produced by NCC’s Inclusion and SEND team, breaking down the broad areas of SEND into 7 specific sections which describe need.</a:t>
            </a:r>
          </a:p>
          <a:p>
            <a:pPr marL="0" indent="0">
              <a:buNone/>
            </a:pPr>
            <a:endParaRPr lang="en-GB" sz="1200" dirty="0"/>
          </a:p>
          <a:p>
            <a:pPr marL="0" indent="0">
              <a:buNone/>
            </a:pPr>
            <a:r>
              <a:rPr lang="en-GB" sz="1200" b="1" dirty="0"/>
              <a:t>Norfolk Graded Care Profile (NGCP)-</a:t>
            </a:r>
            <a:r>
              <a:rPr lang="en-GB" sz="1200" dirty="0"/>
              <a:t>An assessment tool that helps practitioners take a strengths based approach to measuring the quality of care a child is receiving and supports them to identify neglect.</a:t>
            </a:r>
          </a:p>
          <a:p>
            <a:pPr marL="0" indent="0">
              <a:buNone/>
            </a:pPr>
            <a:endParaRPr lang="en-GB" sz="1200" dirty="0"/>
          </a:p>
          <a:p>
            <a:pPr marL="0" indent="0">
              <a:buNone/>
            </a:pPr>
            <a:r>
              <a:rPr lang="en-GB" sz="1200" b="1" dirty="0"/>
              <a:t>Genogram</a:t>
            </a:r>
            <a:r>
              <a:rPr lang="en-GB" sz="1200" dirty="0"/>
              <a:t>-provides a clear picture of a child’s history of family relationships. Genograms enable better understanding of family relationships by using shapes to convey meaning</a:t>
            </a:r>
          </a:p>
          <a:p>
            <a:pPr marL="0" indent="0">
              <a:buNone/>
            </a:pPr>
            <a:endParaRPr lang="en-GB" sz="1200" b="1" dirty="0"/>
          </a:p>
          <a:p>
            <a:pPr marL="0" indent="0">
              <a:buNone/>
            </a:pPr>
            <a:r>
              <a:rPr lang="en-GB" sz="1200" b="1" dirty="0"/>
              <a:t>Consent Leaflet</a:t>
            </a:r>
            <a:r>
              <a:rPr lang="en-GB" sz="1200" b="0" dirty="0"/>
              <a:t>-for </a:t>
            </a:r>
            <a:r>
              <a:rPr lang="en-GB" sz="1200" dirty="0"/>
              <a:t>parents/carers to explain the benefits of giving consent and working collaboratively with professionals</a:t>
            </a:r>
          </a:p>
          <a:p>
            <a:pPr marL="0" indent="0">
              <a:buNone/>
            </a:pPr>
            <a:endParaRPr lang="en-GB" sz="1200" dirty="0"/>
          </a:p>
          <a:p>
            <a:pPr marL="0" indent="0">
              <a:buNone/>
            </a:pPr>
            <a:r>
              <a:rPr lang="en-GB" sz="1200" b="1" dirty="0"/>
              <a:t>Recording Guidance</a:t>
            </a:r>
            <a:r>
              <a:rPr lang="en-GB" sz="1200" dirty="0"/>
              <a:t>-framework for reviewing record-keeping practices, including a quality assurance tool for audit and self assessment purpose</a:t>
            </a:r>
          </a:p>
          <a:p>
            <a:pPr marL="0" indent="0" defTabSz="742950" eaLnBrk="1" fontAlgn="auto" hangingPunct="1">
              <a:spcBef>
                <a:spcPts val="0"/>
              </a:spcBef>
              <a:spcAft>
                <a:spcPts val="0"/>
              </a:spcAft>
              <a:buFont typeface="Arial" panose="020B0604020202020204" pitchFamily="34" charset="0"/>
              <a:buNone/>
              <a:defRPr/>
            </a:pPr>
            <a:endParaRPr lang="en-GB" sz="1200" dirty="0">
              <a:solidFill>
                <a:schemeClr val="tx1"/>
              </a:solidFill>
              <a:latin typeface="+mn-lt"/>
              <a:cs typeface="+mn-cs"/>
            </a:endParaRPr>
          </a:p>
          <a:p>
            <a:pPr marL="0" indent="0" defTabSz="742950" eaLnBrk="1" fontAlgn="auto" hangingPunct="1">
              <a:spcBef>
                <a:spcPts val="0"/>
              </a:spcBef>
              <a:spcAft>
                <a:spcPts val="0"/>
              </a:spcAft>
              <a:buFont typeface="Arial" panose="020B0604020202020204" pitchFamily="34" charset="0"/>
              <a:buNone/>
              <a:defRPr/>
            </a:pPr>
            <a:r>
              <a:rPr lang="en-GB" sz="1200" b="1" dirty="0">
                <a:solidFill>
                  <a:schemeClr val="tx1"/>
                </a:solidFill>
                <a:latin typeface="+mn-lt"/>
                <a:cs typeface="+mn-cs"/>
              </a:rPr>
              <a:t>Social </a:t>
            </a:r>
            <a:r>
              <a:rPr lang="en-GB" sz="1200" b="1" dirty="0">
                <a:solidFill>
                  <a:srgbClr val="27225A"/>
                </a:solidFill>
                <a:latin typeface="Montserrat" panose="00000500000000000000" pitchFamily="2" charset="0"/>
                <a:cs typeface="Mongolian Baiti" panose="03000500000000000000" pitchFamily="66" charset="0"/>
              </a:rPr>
              <a:t>GGRRAAACCEEESSS-</a:t>
            </a:r>
            <a:r>
              <a:rPr lang="en-GB" dirty="0"/>
              <a:t>currently represent: gender, geography, race, religion, age, ability, appearance, class, culture, ethnicity, education, employment, sexuality, sexual orientation and spirituality,</a:t>
            </a:r>
            <a:endParaRPr lang="en-GB" sz="1200" b="1" dirty="0">
              <a:solidFill>
                <a:srgbClr val="27225A"/>
              </a:solidFill>
              <a:latin typeface="Montserrat" panose="00000500000000000000" pitchFamily="2" charset="0"/>
              <a:cs typeface="Mongolian Baiti" panose="03000500000000000000" pitchFamily="66" charset="0"/>
            </a:endParaRPr>
          </a:p>
          <a:p>
            <a:pPr marL="0" indent="0">
              <a:buNone/>
            </a:pPr>
            <a:endParaRPr lang="en-GB" sz="1200" dirty="0"/>
          </a:p>
          <a:p>
            <a:pPr marL="0" indent="0">
              <a:buNone/>
            </a:pPr>
            <a:r>
              <a:rPr lang="en-GB" sz="900" b="1" dirty="0"/>
              <a:t>Joint Agency Group Supervision </a:t>
            </a:r>
            <a:r>
              <a:rPr lang="en-GB" sz="900" dirty="0"/>
              <a:t>– a case supervision that brings together the professional network involved with a child or family.</a:t>
            </a:r>
            <a:endParaRPr lang="en-GB" sz="1200" dirty="0"/>
          </a:p>
          <a:p>
            <a:pPr marL="0" indent="0">
              <a:buNone/>
            </a:pPr>
            <a:endParaRPr lang="en-GB" sz="1100" dirty="0"/>
          </a:p>
          <a:p>
            <a:endParaRPr lang="en-GB" dirty="0"/>
          </a:p>
        </p:txBody>
      </p:sp>
      <p:sp>
        <p:nvSpPr>
          <p:cNvPr id="4" name="Slide Number Placeholder 3"/>
          <p:cNvSpPr>
            <a:spLocks noGrp="1"/>
          </p:cNvSpPr>
          <p:nvPr>
            <p:ph type="sldNum" sz="quarter" idx="5"/>
          </p:nvPr>
        </p:nvSpPr>
        <p:spPr/>
        <p:txBody>
          <a:bodyPr/>
          <a:lstStyle/>
          <a:p>
            <a:pPr>
              <a:defRPr/>
            </a:pPr>
            <a:fld id="{BDA7D4EF-F81B-47DB-9D70-B74D149A0C84}" type="slidenum">
              <a:rPr lang="en-GB" smtClean="0"/>
              <a:pPr>
                <a:defRPr/>
              </a:pPr>
              <a:t>2</a:t>
            </a:fld>
            <a:endParaRPr lang="en-GB"/>
          </a:p>
        </p:txBody>
      </p:sp>
    </p:spTree>
    <p:extLst>
      <p:ext uri="{BB962C8B-B14F-4D97-AF65-F5344CB8AC3E}">
        <p14:creationId xmlns:p14="http://schemas.microsoft.com/office/powerpoint/2010/main" val="198862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DA7D4EF-F81B-47DB-9D70-B74D149A0C84}" type="slidenum">
              <a:rPr lang="en-GB" smtClean="0"/>
              <a:pPr>
                <a:defRPr/>
              </a:pPr>
              <a:t>3</a:t>
            </a:fld>
            <a:endParaRPr lang="en-GB"/>
          </a:p>
        </p:txBody>
      </p:sp>
    </p:spTree>
    <p:extLst>
      <p:ext uri="{BB962C8B-B14F-4D97-AF65-F5344CB8AC3E}">
        <p14:creationId xmlns:p14="http://schemas.microsoft.com/office/powerpoint/2010/main" val="203083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C765-A03C-3E99-781C-F8C3AF6C4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A487E6-4FD9-D14E-D3EF-959EB189B2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840C86-034B-C974-118C-6760D73376CC}"/>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5" name="Footer Placeholder 4">
            <a:extLst>
              <a:ext uri="{FF2B5EF4-FFF2-40B4-BE49-F238E27FC236}">
                <a16:creationId xmlns:a16="http://schemas.microsoft.com/office/drawing/2014/main" id="{4DC06285-A4F7-CE9C-6732-0570FC91D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E2E7F9-91D4-F022-8EBB-8241196AABF2}"/>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328943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0B7C-25B6-01CF-5F74-3ABD958534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1AAD02-5CC0-5EAF-4B9B-C2AB9802B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01808F-BBFF-171C-B741-C53F6D11EA94}"/>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5" name="Footer Placeholder 4">
            <a:extLst>
              <a:ext uri="{FF2B5EF4-FFF2-40B4-BE49-F238E27FC236}">
                <a16:creationId xmlns:a16="http://schemas.microsoft.com/office/drawing/2014/main" id="{666E4913-5A1A-39F2-6B64-2388F9F97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0115C-0590-5CEC-C85A-048032C90EF6}"/>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216124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B5E32-6F62-F45A-C4E4-F367BCC218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D23A9E-8B74-7FF3-5BD7-FB08C6AD37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EB239E-4476-0A6C-C492-67E3534DC245}"/>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5" name="Footer Placeholder 4">
            <a:extLst>
              <a:ext uri="{FF2B5EF4-FFF2-40B4-BE49-F238E27FC236}">
                <a16:creationId xmlns:a16="http://schemas.microsoft.com/office/drawing/2014/main" id="{8F216E55-185C-FAE0-8395-6C69B853CD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C0CAF-2440-F08F-3E74-D78ED1FEFE87}"/>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225968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BDC9-77C0-085B-9B7E-8B810AF276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A9793-A81A-5963-FA06-228C349EE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BC65DC-ED9A-5B34-4382-EC47A7AB128E}"/>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5" name="Footer Placeholder 4">
            <a:extLst>
              <a:ext uri="{FF2B5EF4-FFF2-40B4-BE49-F238E27FC236}">
                <a16:creationId xmlns:a16="http://schemas.microsoft.com/office/drawing/2014/main" id="{3F1CDDF5-FCBE-4EE0-C1CB-F433B0CD9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BF0EE7-C9AC-6DCF-D072-6813BCBE5A33}"/>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130990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84AF-395F-1F4E-98BC-82B71DFF5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A897B1-5AD7-5486-D441-69EB6A427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1BF8B1-CD68-F7D8-3567-21200E6D5B00}"/>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5" name="Footer Placeholder 4">
            <a:extLst>
              <a:ext uri="{FF2B5EF4-FFF2-40B4-BE49-F238E27FC236}">
                <a16:creationId xmlns:a16="http://schemas.microsoft.com/office/drawing/2014/main" id="{AEF25E8A-0E21-6F92-4EED-4F5A482A9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123100-CF36-BF78-D8B1-1FAC7AB9073D}"/>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9885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EAB2-BA9D-73ED-C00C-705993BEE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5042EB-8FC6-C59A-0444-B1901A405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DDDC7E-F0EF-255B-495A-16680C374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0CA179-E868-6A31-8D43-487DE0F14BBC}"/>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6" name="Footer Placeholder 5">
            <a:extLst>
              <a:ext uri="{FF2B5EF4-FFF2-40B4-BE49-F238E27FC236}">
                <a16:creationId xmlns:a16="http://schemas.microsoft.com/office/drawing/2014/main" id="{B3FBD49D-5E28-F90A-B6D7-C6F07EBE8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830079-203A-BF0F-110E-893C483F29D0}"/>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96238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0C2B-3F43-CBBE-8745-970BEE550F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8D81E8-8C89-EACD-8FAF-28B30D81B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DDDF3-DC56-59CB-C887-CA3B96B7F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10A93E-F51A-1E27-4199-5E3EC97B25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45D87E-090F-62E3-2711-D2D5A65636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7D0C71-CEF0-DD67-1BE3-AD78E55F1036}"/>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8" name="Footer Placeholder 7">
            <a:extLst>
              <a:ext uri="{FF2B5EF4-FFF2-40B4-BE49-F238E27FC236}">
                <a16:creationId xmlns:a16="http://schemas.microsoft.com/office/drawing/2014/main" id="{5ECE1975-A904-09CD-1F4D-66FC8D4411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D9C0AE-1B46-48FA-B1B2-4A6B9B5D3F77}"/>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18406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67026-8C08-0814-5A29-C8894BBF96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0B0875-534E-B755-5FC5-19CD2D8B5309}"/>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4" name="Footer Placeholder 3">
            <a:extLst>
              <a:ext uri="{FF2B5EF4-FFF2-40B4-BE49-F238E27FC236}">
                <a16:creationId xmlns:a16="http://schemas.microsoft.com/office/drawing/2014/main" id="{9E62C44F-4199-ADDE-67EA-AC3EB757A3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411679-8036-3E8C-151A-037973AE7F2F}"/>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149760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34348B-5468-4394-CB78-CC413E691FB8}"/>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3" name="Footer Placeholder 2">
            <a:extLst>
              <a:ext uri="{FF2B5EF4-FFF2-40B4-BE49-F238E27FC236}">
                <a16:creationId xmlns:a16="http://schemas.microsoft.com/office/drawing/2014/main" id="{D4F9D77A-6260-287E-1516-633EB1290A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5AF5C2-3E55-BFD0-8054-760BA89A7455}"/>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137931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772B0-31B3-E828-460F-DACBA0F11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47D6A6-48CF-2658-D5B8-078F28AD8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CBB432-0700-3E3E-D0ED-2A79C597A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EFF07-CC91-D54A-7285-7D98C33619D1}"/>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6" name="Footer Placeholder 5">
            <a:extLst>
              <a:ext uri="{FF2B5EF4-FFF2-40B4-BE49-F238E27FC236}">
                <a16:creationId xmlns:a16="http://schemas.microsoft.com/office/drawing/2014/main" id="{7CA28F50-5302-FEA3-9202-B921CEE2CB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022B66-A86D-FBDD-8E12-14A2743223D8}"/>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18936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2D59-C5A8-1E07-7D17-35CC18326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302156-D834-4C73-0597-BC1F59B80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02CFFB-192C-417A-5D12-BBF0039A0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114C4-74C1-A489-AA7C-8A6F45CA4DEF}"/>
              </a:ext>
            </a:extLst>
          </p:cNvPr>
          <p:cNvSpPr>
            <a:spLocks noGrp="1"/>
          </p:cNvSpPr>
          <p:nvPr>
            <p:ph type="dt" sz="half" idx="10"/>
          </p:nvPr>
        </p:nvSpPr>
        <p:spPr/>
        <p:txBody>
          <a:bodyPr/>
          <a:lstStyle/>
          <a:p>
            <a:fld id="{5F5C9B8F-2908-4A1B-B9AE-433157A8A9A1}" type="datetimeFigureOut">
              <a:rPr lang="en-GB" smtClean="0"/>
              <a:t>14/09/2023</a:t>
            </a:fld>
            <a:endParaRPr lang="en-GB"/>
          </a:p>
        </p:txBody>
      </p:sp>
      <p:sp>
        <p:nvSpPr>
          <p:cNvPr id="6" name="Footer Placeholder 5">
            <a:extLst>
              <a:ext uri="{FF2B5EF4-FFF2-40B4-BE49-F238E27FC236}">
                <a16:creationId xmlns:a16="http://schemas.microsoft.com/office/drawing/2014/main" id="{54A652A0-E921-AAE3-63F9-433D410F86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8EF440-A815-4A00-CA2B-D772B6DFA146}"/>
              </a:ext>
            </a:extLst>
          </p:cNvPr>
          <p:cNvSpPr>
            <a:spLocks noGrp="1"/>
          </p:cNvSpPr>
          <p:nvPr>
            <p:ph type="sldNum" sz="quarter" idx="12"/>
          </p:nvPr>
        </p:nvSpPr>
        <p:spPr/>
        <p:txBody>
          <a:bodyPr/>
          <a:lstStyle/>
          <a:p>
            <a:fld id="{580F36E8-07CD-4EA0-9E85-9E5455E6BB47}" type="slidenum">
              <a:rPr lang="en-GB" smtClean="0"/>
              <a:t>‹#›</a:t>
            </a:fld>
            <a:endParaRPr lang="en-GB"/>
          </a:p>
        </p:txBody>
      </p:sp>
    </p:spTree>
    <p:extLst>
      <p:ext uri="{BB962C8B-B14F-4D97-AF65-F5344CB8AC3E}">
        <p14:creationId xmlns:p14="http://schemas.microsoft.com/office/powerpoint/2010/main" val="92721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C5938-65A1-49DC-6615-AE7652615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D2CF50-DA32-815A-5BF9-BAFBD4679D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89D7B-DD5D-C25F-33C3-49953660E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C9B8F-2908-4A1B-B9AE-433157A8A9A1}" type="datetimeFigureOut">
              <a:rPr lang="en-GB" smtClean="0"/>
              <a:t>14/09/2023</a:t>
            </a:fld>
            <a:endParaRPr lang="en-GB"/>
          </a:p>
        </p:txBody>
      </p:sp>
      <p:sp>
        <p:nvSpPr>
          <p:cNvPr id="5" name="Footer Placeholder 4">
            <a:extLst>
              <a:ext uri="{FF2B5EF4-FFF2-40B4-BE49-F238E27FC236}">
                <a16:creationId xmlns:a16="http://schemas.microsoft.com/office/drawing/2014/main" id="{9CFE89A3-4EF5-E917-AAB8-E32EB7CD0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BDBE82-837C-6A58-D917-48658807D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F36E8-07CD-4EA0-9E85-9E5455E6BB47}" type="slidenum">
              <a:rPr lang="en-GB" smtClean="0"/>
              <a:t>‹#›</a:t>
            </a:fld>
            <a:endParaRPr lang="en-GB"/>
          </a:p>
        </p:txBody>
      </p:sp>
    </p:spTree>
    <p:extLst>
      <p:ext uri="{BB962C8B-B14F-4D97-AF65-F5344CB8AC3E}">
        <p14:creationId xmlns:p14="http://schemas.microsoft.com/office/powerpoint/2010/main" val="360134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s://norfolklscp.org.uk/people-working-with-children/norfolk-continuum-of-needs-guid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192E0-245E-FD49-65AB-CD62EBBC7E0D}"/>
              </a:ext>
            </a:extLst>
          </p:cNvPr>
          <p:cNvPicPr>
            <a:picLocks noChangeAspect="1"/>
          </p:cNvPicPr>
          <p:nvPr/>
        </p:nvPicPr>
        <p:blipFill>
          <a:blip r:embed="rId3"/>
          <a:srcRect/>
          <a:stretch/>
        </p:blipFill>
        <p:spPr>
          <a:xfrm>
            <a:off x="0" y="3347"/>
            <a:ext cx="12192000" cy="6854654"/>
          </a:xfrm>
          <a:prstGeom prst="rect">
            <a:avLst/>
          </a:prstGeom>
        </p:spPr>
      </p:pic>
      <p:sp>
        <p:nvSpPr>
          <p:cNvPr id="7" name="TextBox 6">
            <a:extLst>
              <a:ext uri="{FF2B5EF4-FFF2-40B4-BE49-F238E27FC236}">
                <a16:creationId xmlns:a16="http://schemas.microsoft.com/office/drawing/2014/main" id="{291B96C4-759F-47A5-4CB6-35A8CC3A4F46}"/>
              </a:ext>
            </a:extLst>
          </p:cNvPr>
          <p:cNvSpPr txBox="1"/>
          <p:nvPr/>
        </p:nvSpPr>
        <p:spPr>
          <a:xfrm>
            <a:off x="798518" y="0"/>
            <a:ext cx="7684194" cy="592470"/>
          </a:xfrm>
          <a:prstGeom prst="rect">
            <a:avLst/>
          </a:prstGeom>
          <a:noFill/>
        </p:spPr>
        <p:txBody>
          <a:bodyPr wrap="square" rtlCol="0">
            <a:spAutoFit/>
          </a:bodyPr>
          <a:lstStyle/>
          <a:p>
            <a:pPr defTabSz="742950">
              <a:defRPr/>
            </a:pPr>
            <a:r>
              <a:rPr lang="en-US" sz="3250" b="1" dirty="0">
                <a:solidFill>
                  <a:srgbClr val="27225A"/>
                </a:solidFill>
                <a:latin typeface="Arial" panose="020B0604020202020204" pitchFamily="34" charset="0"/>
                <a:cs typeface="Arial" panose="020B0604020202020204" pitchFamily="34" charset="0"/>
              </a:rPr>
              <a:t>Continuum of Needs Guidance </a:t>
            </a:r>
            <a:endParaRPr lang="en-US" sz="3250" b="1" dirty="0">
              <a:solidFill>
                <a:srgbClr val="27225A"/>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 name="TextBox 7">
            <a:extLst>
              <a:ext uri="{FF2B5EF4-FFF2-40B4-BE49-F238E27FC236}">
                <a16:creationId xmlns:a16="http://schemas.microsoft.com/office/drawing/2014/main" id="{E6C41F95-28DF-1B07-EEA1-21E911CA1986}"/>
              </a:ext>
            </a:extLst>
          </p:cNvPr>
          <p:cNvSpPr txBox="1"/>
          <p:nvPr/>
        </p:nvSpPr>
        <p:spPr>
          <a:xfrm>
            <a:off x="734740" y="592470"/>
            <a:ext cx="8421218" cy="7448193"/>
          </a:xfrm>
          <a:prstGeom prst="rect">
            <a:avLst/>
          </a:prstGeom>
          <a:noFill/>
        </p:spPr>
        <p:txBody>
          <a:bodyPr wrap="square" rtlCol="0">
            <a:spAutoFit/>
          </a:bodyPr>
          <a:lstStyle/>
          <a:p>
            <a:pPr marL="342900" indent="-342900" defTabSz="742950">
              <a:buFont typeface="Arial" panose="020B0604020202020204" pitchFamily="34" charset="0"/>
              <a:buChar char="•"/>
              <a:defRPr/>
            </a:pPr>
            <a:r>
              <a:rPr lang="en-GB" sz="2200" dirty="0">
                <a:solidFill>
                  <a:srgbClr val="002060"/>
                </a:solidFill>
                <a:latin typeface="Arial" panose="020B0604020202020204" pitchFamily="34" charset="0"/>
                <a:cs typeface="Arial" panose="020B0604020202020204" pitchFamily="34" charset="0"/>
              </a:rPr>
              <a:t>Replaces the Threshold Guide and sets out the approach to keeping children safe and protected from harm.</a:t>
            </a:r>
          </a:p>
          <a:p>
            <a:pPr marL="342900" indent="-342900" defTabSz="742950">
              <a:buFont typeface="Arial" panose="020B0604020202020204" pitchFamily="34" charset="0"/>
              <a:buChar char="•"/>
              <a:defRPr/>
            </a:pPr>
            <a:endParaRPr lang="en-GB" sz="2200" dirty="0">
              <a:solidFill>
                <a:srgbClr val="002060"/>
              </a:solidFill>
              <a:latin typeface="Arial" panose="020B0604020202020204" pitchFamily="34" charset="0"/>
              <a:cs typeface="Arial" panose="020B0604020202020204" pitchFamily="34" charset="0"/>
            </a:endParaRPr>
          </a:p>
          <a:p>
            <a:pPr marL="342900" indent="-342900" defTabSz="742950">
              <a:buFont typeface="Arial" panose="020B0604020202020204" pitchFamily="34" charset="0"/>
              <a:buChar char="•"/>
              <a:defRPr/>
            </a:pPr>
            <a:r>
              <a:rPr lang="en-GB" sz="2200" dirty="0">
                <a:solidFill>
                  <a:srgbClr val="002060"/>
                </a:solidFill>
                <a:latin typeface="Arial" panose="020B0604020202020204" pitchFamily="34" charset="0"/>
                <a:cs typeface="Arial" panose="020B0604020202020204" pitchFamily="34" charset="0"/>
              </a:rPr>
              <a:t>To support and guide professionals to ensure the right help is given to the right child at the right time and for the right duration.</a:t>
            </a:r>
          </a:p>
          <a:p>
            <a:pPr marL="342900" indent="-342900" defTabSz="742950">
              <a:buFont typeface="Arial" panose="020B0604020202020204" pitchFamily="34" charset="0"/>
              <a:buChar char="•"/>
              <a:defRPr/>
            </a:pPr>
            <a:endParaRPr lang="en-GB" sz="2200" dirty="0">
              <a:solidFill>
                <a:srgbClr val="002060"/>
              </a:solidFill>
              <a:latin typeface="Arial" panose="020B0604020202020204" pitchFamily="34" charset="0"/>
              <a:cs typeface="Arial" panose="020B0604020202020204" pitchFamily="34" charset="0"/>
            </a:endParaRPr>
          </a:p>
          <a:p>
            <a:pPr marL="342900" indent="-342900" defTabSz="742950">
              <a:buFont typeface="Arial" panose="020B0604020202020204" pitchFamily="34" charset="0"/>
              <a:buChar char="•"/>
              <a:defRPr/>
            </a:pPr>
            <a:r>
              <a:rPr lang="en-GB" sz="2200" dirty="0">
                <a:solidFill>
                  <a:srgbClr val="002060"/>
                </a:solidFill>
                <a:latin typeface="Arial" panose="020B0604020202020204" pitchFamily="34" charset="0"/>
                <a:cs typeface="Arial" panose="020B0604020202020204" pitchFamily="34" charset="0"/>
              </a:rPr>
              <a:t>To encourage early discussion when there are emerging worries.</a:t>
            </a:r>
          </a:p>
          <a:p>
            <a:pPr marL="342900" indent="-342900" defTabSz="742950">
              <a:buFont typeface="Arial" panose="020B0604020202020204" pitchFamily="34" charset="0"/>
              <a:buChar char="•"/>
              <a:defRPr/>
            </a:pPr>
            <a:endParaRPr lang="en-GB" sz="2200" dirty="0">
              <a:solidFill>
                <a:srgbClr val="002060"/>
              </a:solidFill>
              <a:latin typeface="Arial" panose="020B0604020202020204" pitchFamily="34" charset="0"/>
              <a:cs typeface="Arial" panose="020B0604020202020204" pitchFamily="34" charset="0"/>
            </a:endParaRPr>
          </a:p>
          <a:p>
            <a:pPr marL="342900" indent="-342900" defTabSz="742950">
              <a:buFont typeface="Arial" panose="020B0604020202020204" pitchFamily="34" charset="0"/>
              <a:buChar char="•"/>
              <a:defRPr/>
            </a:pPr>
            <a:r>
              <a:rPr lang="en-GB" sz="2200" dirty="0">
                <a:solidFill>
                  <a:srgbClr val="002060"/>
                </a:solidFill>
                <a:latin typeface="Arial" panose="020B0604020202020204" pitchFamily="34" charset="0"/>
                <a:cs typeface="Arial" panose="020B0604020202020204" pitchFamily="34" charset="0"/>
              </a:rPr>
              <a:t>To provide a framework to help recognise risk and agree on an appropriate response.</a:t>
            </a:r>
          </a:p>
          <a:p>
            <a:pPr marL="342900" indent="-342900" defTabSz="742950">
              <a:buFont typeface="Arial" panose="020B0604020202020204" pitchFamily="34" charset="0"/>
              <a:buChar char="•"/>
              <a:defRPr/>
            </a:pPr>
            <a:endParaRPr lang="en-GB" sz="2200" dirty="0">
              <a:solidFill>
                <a:srgbClr val="002060"/>
              </a:solidFill>
              <a:latin typeface="Arial" panose="020B0604020202020204" pitchFamily="34" charset="0"/>
              <a:cs typeface="Arial" panose="020B0604020202020204" pitchFamily="34" charset="0"/>
            </a:endParaRPr>
          </a:p>
          <a:p>
            <a:pPr marL="342900" indent="-342900" defTabSz="742950">
              <a:buFont typeface="Arial" panose="020B0604020202020204" pitchFamily="34" charset="0"/>
              <a:buChar char="•"/>
              <a:defRPr/>
            </a:pPr>
            <a:r>
              <a:rPr lang="en-GB" sz="2200" dirty="0">
                <a:solidFill>
                  <a:srgbClr val="002060"/>
                </a:solidFill>
                <a:latin typeface="Arial" panose="020B0604020202020204" pitchFamily="34" charset="0"/>
                <a:cs typeface="Arial" panose="020B0604020202020204" pitchFamily="34" charset="0"/>
              </a:rPr>
              <a:t>A model of staged intervention in recognition of a continuum of need.</a:t>
            </a:r>
          </a:p>
          <a:p>
            <a:pPr marL="342900" indent="-342900" defTabSz="742950">
              <a:buFont typeface="Arial" panose="020B0604020202020204" pitchFamily="34" charset="0"/>
              <a:buChar char="•"/>
              <a:defRPr/>
            </a:pPr>
            <a:endParaRPr lang="en-GB" sz="2200" dirty="0">
              <a:solidFill>
                <a:srgbClr val="002060"/>
              </a:solidFill>
              <a:latin typeface="Arial" panose="020B0604020202020204" pitchFamily="34" charset="0"/>
              <a:cs typeface="Arial" panose="020B0604020202020204" pitchFamily="34" charset="0"/>
            </a:endParaRPr>
          </a:p>
          <a:p>
            <a:pPr algn="ctr" defTabSz="742950">
              <a:defRPr/>
            </a:pPr>
            <a:r>
              <a:rPr lang="en-GB" sz="2200" b="1" dirty="0">
                <a:solidFill>
                  <a:srgbClr val="002060"/>
                </a:solidFill>
                <a:latin typeface="Arial" panose="020B0604020202020204" pitchFamily="34" charset="0"/>
                <a:cs typeface="Arial" panose="020B0604020202020204" pitchFamily="34" charset="0"/>
              </a:rPr>
              <a:t>       Remember that need is not static; the needs of a child or young person or family will change over time. </a:t>
            </a:r>
            <a:endParaRPr lang="en-US" sz="2200" b="1" dirty="0">
              <a:solidFill>
                <a:srgbClr val="002060"/>
              </a:solidFill>
              <a:latin typeface="Arial" panose="020B0604020202020204" pitchFamily="34" charset="0"/>
              <a:cs typeface="Arial" panose="020B0604020202020204" pitchFamily="34" charset="0"/>
            </a:endParaRPr>
          </a:p>
          <a:p>
            <a:pPr algn="ctr" defTabSz="742950">
              <a:defRPr/>
            </a:pPr>
            <a:endParaRPr lang="en-GB" dirty="0">
              <a:solidFill>
                <a:srgbClr val="002060"/>
              </a:solidFill>
              <a:latin typeface="Montserrat" panose="00000500000000000000" pitchFamily="2" charset="0"/>
            </a:endParaRPr>
          </a:p>
          <a:p>
            <a:pPr marL="342900" indent="-342900" algn="ctr" defTabSz="742950">
              <a:buFont typeface="Arial" panose="020B0604020202020204" pitchFamily="34" charset="0"/>
              <a:buChar char="•"/>
              <a:defRPr/>
            </a:pPr>
            <a:endParaRPr lang="en-GB" dirty="0">
              <a:solidFill>
                <a:srgbClr val="002060"/>
              </a:solidFill>
              <a:latin typeface="Montserrat" panose="00000500000000000000" pitchFamily="2" charset="0"/>
            </a:endParaRPr>
          </a:p>
          <a:p>
            <a:pPr algn="ctr" defTabSz="742950">
              <a:defRPr/>
            </a:pPr>
            <a:endParaRPr lang="en-GB" dirty="0">
              <a:solidFill>
                <a:srgbClr val="002060"/>
              </a:solidFill>
              <a:latin typeface="Montserrat" panose="00000500000000000000" pitchFamily="2" charset="0"/>
            </a:endParaRPr>
          </a:p>
          <a:p>
            <a:pPr defTabSz="742950">
              <a:defRPr/>
            </a:pPr>
            <a:endParaRPr lang="en-GB" sz="2800" dirty="0">
              <a:solidFill>
                <a:srgbClr val="27225A"/>
              </a:solidFill>
              <a:latin typeface="Montserrat" pitchFamily="2" charset="77"/>
              <a:ea typeface="Microsoft YaHei" panose="020B0503020204020204" pitchFamily="34" charset="-122"/>
            </a:endParaRPr>
          </a:p>
        </p:txBody>
      </p:sp>
      <p:pic>
        <p:nvPicPr>
          <p:cNvPr id="2" name="Picture 1">
            <a:extLst>
              <a:ext uri="{FF2B5EF4-FFF2-40B4-BE49-F238E27FC236}">
                <a16:creationId xmlns:a16="http://schemas.microsoft.com/office/drawing/2014/main" id="{87B3CD7C-6F95-D358-C0D8-E35A3640966A}"/>
              </a:ext>
            </a:extLst>
          </p:cNvPr>
          <p:cNvPicPr>
            <a:picLocks noChangeAspect="1"/>
          </p:cNvPicPr>
          <p:nvPr/>
        </p:nvPicPr>
        <p:blipFill>
          <a:blip r:embed="rId4"/>
          <a:stretch>
            <a:fillRect/>
          </a:stretch>
        </p:blipFill>
        <p:spPr>
          <a:xfrm>
            <a:off x="9465677" y="949204"/>
            <a:ext cx="2329198" cy="2975810"/>
          </a:xfrm>
          <a:prstGeom prst="rect">
            <a:avLst/>
          </a:prstGeom>
        </p:spPr>
      </p:pic>
      <p:pic>
        <p:nvPicPr>
          <p:cNvPr id="1026" name="Picture 2" descr="Graphical user interface, text&#10;&#10;Description automatically generated">
            <a:extLst>
              <a:ext uri="{FF2B5EF4-FFF2-40B4-BE49-F238E27FC236}">
                <a16:creationId xmlns:a16="http://schemas.microsoft.com/office/drawing/2014/main" id="{ABC8AE73-5FC4-20E9-5B9B-30326026A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703" t="18063" r="6572" b="17805"/>
          <a:stretch>
            <a:fillRect/>
          </a:stretch>
        </p:blipFill>
        <p:spPr bwMode="auto">
          <a:xfrm>
            <a:off x="9092688" y="4705672"/>
            <a:ext cx="3162582" cy="68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25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192E0-245E-FD49-65AB-CD62EBBC7E0D}"/>
              </a:ext>
            </a:extLst>
          </p:cNvPr>
          <p:cNvPicPr>
            <a:picLocks noChangeAspect="1"/>
          </p:cNvPicPr>
          <p:nvPr/>
        </p:nvPicPr>
        <p:blipFill>
          <a:blip r:embed="rId3"/>
          <a:srcRect/>
          <a:stretch/>
        </p:blipFill>
        <p:spPr>
          <a:xfrm>
            <a:off x="0" y="3345"/>
            <a:ext cx="12192000" cy="6854655"/>
          </a:xfrm>
          <a:prstGeom prst="rect">
            <a:avLst/>
          </a:prstGeom>
        </p:spPr>
      </p:pic>
      <p:sp>
        <p:nvSpPr>
          <p:cNvPr id="7" name="TextBox 6">
            <a:extLst>
              <a:ext uri="{FF2B5EF4-FFF2-40B4-BE49-F238E27FC236}">
                <a16:creationId xmlns:a16="http://schemas.microsoft.com/office/drawing/2014/main" id="{291B96C4-759F-47A5-4CB6-35A8CC3A4F46}"/>
              </a:ext>
            </a:extLst>
          </p:cNvPr>
          <p:cNvSpPr txBox="1"/>
          <p:nvPr/>
        </p:nvSpPr>
        <p:spPr>
          <a:xfrm>
            <a:off x="2393575" y="100382"/>
            <a:ext cx="7328869" cy="592470"/>
          </a:xfrm>
          <a:prstGeom prst="rect">
            <a:avLst/>
          </a:prstGeom>
          <a:noFill/>
        </p:spPr>
        <p:txBody>
          <a:bodyPr wrap="square" rtlCol="0">
            <a:spAutoFit/>
          </a:bodyPr>
          <a:lstStyle/>
          <a:p>
            <a:pPr defTabSz="742950">
              <a:defRPr/>
            </a:pPr>
            <a:r>
              <a:rPr lang="en-US" sz="3250" b="1" dirty="0">
                <a:solidFill>
                  <a:srgbClr val="27225A"/>
                </a:solidFill>
                <a:latin typeface="Arial" panose="020B0604020202020204" pitchFamily="34" charset="0"/>
                <a:cs typeface="Arial" panose="020B0604020202020204" pitchFamily="34" charset="0"/>
              </a:rPr>
              <a:t>Continuum of Needs Toolbox </a:t>
            </a:r>
            <a:endParaRPr lang="en-US" sz="3250" b="1" dirty="0">
              <a:solidFill>
                <a:srgbClr val="27225A"/>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F70D25F9-8AEC-838A-E4DF-413EBA7B0768}"/>
              </a:ext>
            </a:extLst>
          </p:cNvPr>
          <p:cNvSpPr txBox="1"/>
          <p:nvPr/>
        </p:nvSpPr>
        <p:spPr>
          <a:xfrm>
            <a:off x="2296597" y="692852"/>
            <a:ext cx="8795023" cy="7171194"/>
          </a:xfrm>
          <a:prstGeom prst="rect">
            <a:avLst/>
          </a:prstGeom>
          <a:noFill/>
        </p:spPr>
        <p:txBody>
          <a:bodyPr wrap="square" rtlCol="0">
            <a:spAutoFit/>
          </a:bodyPr>
          <a:lstStyle/>
          <a:p>
            <a:pPr defTabSz="742950">
              <a:defRPr/>
            </a:pPr>
            <a:r>
              <a:rPr lang="en-GB" sz="2000" dirty="0">
                <a:solidFill>
                  <a:srgbClr val="27225A"/>
                </a:solidFill>
                <a:latin typeface="Arial" panose="020B0604020202020204" pitchFamily="34" charset="0"/>
                <a:cs typeface="Arial" panose="020B0604020202020204" pitchFamily="34" charset="0"/>
              </a:rPr>
              <a:t>A Toolbox to accompany the Guidance to provide practitioners with resources to support their understanding of the continuum of needs when working with families.  This allows flexibility so we can continue to provide useful resources to help you articulate risk and need</a:t>
            </a:r>
          </a:p>
          <a:p>
            <a:pPr defTabSz="742950">
              <a:defRPr/>
            </a:pPr>
            <a:endParaRPr lang="en-GB" sz="2000" dirty="0">
              <a:solidFill>
                <a:srgbClr val="27225A"/>
              </a:solidFill>
              <a:latin typeface="Arial" panose="020B0604020202020204" pitchFamily="34" charset="0"/>
              <a:cs typeface="Arial" panose="020B0604020202020204" pitchFamily="34" charset="0"/>
            </a:endParaRPr>
          </a:p>
          <a:p>
            <a:pPr defTabSz="742950">
              <a:defRPr/>
            </a:pPr>
            <a:r>
              <a:rPr lang="en-GB" sz="2000" b="1" dirty="0">
                <a:solidFill>
                  <a:srgbClr val="27225A"/>
                </a:solidFill>
                <a:latin typeface="Arial" panose="020B0604020202020204" pitchFamily="34" charset="0"/>
                <a:cs typeface="Arial" panose="020B0604020202020204" pitchFamily="34" charset="0"/>
              </a:rPr>
              <a:t>Tools include:</a:t>
            </a:r>
          </a:p>
          <a:p>
            <a:pPr marL="342900" indent="-342900" defTabSz="742950">
              <a:buFont typeface="Arial" panose="020B0604020202020204" pitchFamily="34" charset="0"/>
              <a:buChar char="•"/>
              <a:defRPr/>
            </a:pPr>
            <a:r>
              <a:rPr lang="en-GB" sz="2000" dirty="0">
                <a:solidFill>
                  <a:srgbClr val="27225A"/>
                </a:solidFill>
                <a:latin typeface="Arial" panose="020B0604020202020204" pitchFamily="34" charset="0"/>
                <a:cs typeface="Arial" panose="020B0604020202020204" pitchFamily="34" charset="0"/>
              </a:rPr>
              <a:t>Descriptors of Need</a:t>
            </a:r>
          </a:p>
          <a:p>
            <a:pPr marL="342900" indent="-342900" defTabSz="742950">
              <a:buFont typeface="Arial" panose="020B0604020202020204" pitchFamily="34" charset="0"/>
              <a:buChar char="•"/>
              <a:defRPr/>
            </a:pPr>
            <a:r>
              <a:rPr lang="en-GB" sz="2000" dirty="0">
                <a:solidFill>
                  <a:srgbClr val="27225A"/>
                </a:solidFill>
                <a:latin typeface="Arial" panose="020B0604020202020204" pitchFamily="34" charset="0"/>
                <a:cs typeface="Arial" panose="020B0604020202020204" pitchFamily="34" charset="0"/>
              </a:rPr>
              <a:t>Ages and Stages (in development)</a:t>
            </a:r>
          </a:p>
          <a:p>
            <a:pPr marL="342900" indent="-342900" defTabSz="742950">
              <a:buFont typeface="Arial" panose="020B0604020202020204" pitchFamily="34" charset="0"/>
              <a:buChar char="•"/>
              <a:defRPr/>
            </a:pPr>
            <a:r>
              <a:rPr lang="en-GB" sz="2000" dirty="0">
                <a:solidFill>
                  <a:srgbClr val="27225A"/>
                </a:solidFill>
                <a:latin typeface="Arial" panose="020B0604020202020204" pitchFamily="34" charset="0"/>
                <a:cs typeface="Arial" panose="020B0604020202020204" pitchFamily="34" charset="0"/>
              </a:rPr>
              <a:t>Identification of Need and Inclusive Provision (INDES)</a:t>
            </a:r>
          </a:p>
          <a:p>
            <a:pPr marL="342900" indent="-342900" defTabSz="742950">
              <a:buFont typeface="Arial" panose="020B0604020202020204" pitchFamily="34" charset="0"/>
              <a:buChar char="•"/>
              <a:defRPr/>
            </a:pPr>
            <a:r>
              <a:rPr lang="en-GB" sz="2000" dirty="0">
                <a:solidFill>
                  <a:srgbClr val="27225A"/>
                </a:solidFill>
                <a:latin typeface="Arial" panose="020B0604020202020204" pitchFamily="34" charset="0"/>
                <a:cs typeface="Arial" panose="020B0604020202020204" pitchFamily="34" charset="0"/>
              </a:rPr>
              <a:t>Norfolk Graded Care Profile (NGCP)</a:t>
            </a:r>
          </a:p>
          <a:p>
            <a:pPr marL="342900" indent="-342900" defTabSz="742950">
              <a:buFont typeface="Arial" panose="020B0604020202020204" pitchFamily="34" charset="0"/>
              <a:buChar char="•"/>
              <a:defRPr/>
            </a:pPr>
            <a:r>
              <a:rPr lang="en-GB" sz="2000" dirty="0">
                <a:solidFill>
                  <a:srgbClr val="27225A"/>
                </a:solidFill>
                <a:latin typeface="Arial" panose="020B0604020202020204" pitchFamily="34" charset="0"/>
                <a:cs typeface="Arial" panose="020B0604020202020204" pitchFamily="34" charset="0"/>
              </a:rPr>
              <a:t>Genograms </a:t>
            </a:r>
          </a:p>
          <a:p>
            <a:pPr marL="342900" indent="-342900" defTabSz="742950">
              <a:buFont typeface="Arial" panose="020B0604020202020204" pitchFamily="34" charset="0"/>
              <a:buChar char="•"/>
              <a:defRPr/>
            </a:pPr>
            <a:r>
              <a:rPr lang="en-GB" sz="2000" dirty="0">
                <a:solidFill>
                  <a:srgbClr val="27225A"/>
                </a:solidFill>
                <a:latin typeface="Arial" panose="020B0604020202020204" pitchFamily="34" charset="0"/>
                <a:cs typeface="Arial" panose="020B0604020202020204" pitchFamily="34" charset="0"/>
              </a:rPr>
              <a:t>Consent Leaflet (co-produced with families)</a:t>
            </a:r>
          </a:p>
          <a:p>
            <a:pPr marL="342900" indent="-342900" defTabSz="742950">
              <a:buFont typeface="Arial" panose="020B0604020202020204" pitchFamily="34" charset="0"/>
              <a:buChar char="•"/>
              <a:defRPr/>
            </a:pPr>
            <a:r>
              <a:rPr lang="en-GB" sz="2000" dirty="0">
                <a:solidFill>
                  <a:srgbClr val="27225A"/>
                </a:solidFill>
                <a:latin typeface="Arial" panose="020B0604020202020204" pitchFamily="34" charset="0"/>
                <a:cs typeface="Arial" panose="020B0604020202020204" pitchFamily="34" charset="0"/>
              </a:rPr>
              <a:t>Recording Guidance Template</a:t>
            </a:r>
          </a:p>
          <a:p>
            <a:pPr marL="342900" indent="-342900" defTabSz="742950">
              <a:buFont typeface="Arial" panose="020B0604020202020204" pitchFamily="34" charset="0"/>
              <a:buChar char="•"/>
              <a:defRPr/>
            </a:pPr>
            <a:r>
              <a:rPr lang="en-GB" sz="2000" dirty="0">
                <a:solidFill>
                  <a:srgbClr val="27225A"/>
                </a:solidFill>
                <a:latin typeface="Arial" panose="020B0604020202020204" pitchFamily="34" charset="0"/>
                <a:cs typeface="Arial" panose="020B0604020202020204" pitchFamily="34" charset="0"/>
              </a:rPr>
              <a:t>Social GGRRAAACCEEESSS</a:t>
            </a:r>
          </a:p>
          <a:p>
            <a:pPr marL="342900" indent="-342900" defTabSz="742950">
              <a:buFont typeface="Arial" panose="020B0604020202020204" pitchFamily="34" charset="0"/>
              <a:buChar char="•"/>
              <a:defRPr/>
            </a:pPr>
            <a:r>
              <a:rPr lang="en-GB" sz="2000" dirty="0">
                <a:solidFill>
                  <a:srgbClr val="002060"/>
                </a:solidFill>
                <a:effectLst/>
                <a:latin typeface="Arial" panose="020B0604020202020204" pitchFamily="34" charset="0"/>
                <a:ea typeface="Calibri" panose="020F0502020204030204" pitchFamily="34" charset="0"/>
              </a:rPr>
              <a:t>A Staged Intervention Pathway for Promoting Good School Attendance</a:t>
            </a:r>
            <a:r>
              <a:rPr lang="en-GB" sz="2000" dirty="0">
                <a:effectLst/>
                <a:latin typeface="Arial" panose="020B0604020202020204" pitchFamily="34" charset="0"/>
                <a:ea typeface="Calibri" panose="020F0502020204030204" pitchFamily="34" charset="0"/>
              </a:rPr>
              <a:t> </a:t>
            </a:r>
            <a:endParaRPr lang="en-GB" sz="2000" dirty="0">
              <a:solidFill>
                <a:srgbClr val="27225A"/>
              </a:solidFill>
              <a:latin typeface="Arial" panose="020B0604020202020204" pitchFamily="34" charset="0"/>
              <a:cs typeface="Arial" panose="020B0604020202020204" pitchFamily="34" charset="0"/>
            </a:endParaRPr>
          </a:p>
          <a:p>
            <a:pPr defTabSz="742950">
              <a:defRPr/>
            </a:pPr>
            <a:endParaRPr lang="en-GB" sz="2000" dirty="0">
              <a:solidFill>
                <a:srgbClr val="27225A"/>
              </a:solidFill>
              <a:latin typeface="Arial" panose="020B0604020202020204" pitchFamily="34" charset="0"/>
              <a:cs typeface="Arial" panose="020B0604020202020204" pitchFamily="34" charset="0"/>
            </a:endParaRPr>
          </a:p>
          <a:p>
            <a:pPr defTabSz="742950">
              <a:defRPr/>
            </a:pPr>
            <a:r>
              <a:rPr lang="en-GB" sz="2000" dirty="0">
                <a:solidFill>
                  <a:srgbClr val="27225A"/>
                </a:solidFill>
                <a:latin typeface="Arial" panose="020B0604020202020204" pitchFamily="34" charset="0"/>
                <a:cs typeface="Arial" panose="020B0604020202020204" pitchFamily="34" charset="0"/>
              </a:rPr>
              <a:t>NB The animation that supported the previous Guide is being </a:t>
            </a:r>
          </a:p>
          <a:p>
            <a:pPr defTabSz="742950">
              <a:defRPr/>
            </a:pPr>
            <a:r>
              <a:rPr lang="en-GB" sz="2000" dirty="0">
                <a:solidFill>
                  <a:srgbClr val="27225A"/>
                </a:solidFill>
                <a:latin typeface="Arial" panose="020B0604020202020204" pitchFamily="34" charset="0"/>
                <a:cs typeface="Arial" panose="020B0604020202020204" pitchFamily="34" charset="0"/>
              </a:rPr>
              <a:t>updated and will be available late 2023/early 2024.</a:t>
            </a:r>
          </a:p>
          <a:p>
            <a:pPr defTabSz="742950">
              <a:defRPr/>
            </a:pPr>
            <a:r>
              <a:rPr lang="en-GB" sz="2000" dirty="0">
                <a:solidFill>
                  <a:srgbClr val="27225A"/>
                </a:solidFill>
                <a:latin typeface="Arial" panose="020B0604020202020204" pitchFamily="34" charset="0"/>
                <a:cs typeface="Arial" panose="020B0604020202020204" pitchFamily="34" charset="0"/>
              </a:rPr>
              <a:t>Watch this space! </a:t>
            </a:r>
          </a:p>
          <a:p>
            <a:pPr defTabSz="742950">
              <a:defRPr/>
            </a:pPr>
            <a:endParaRPr lang="en-GB" sz="2000" dirty="0">
              <a:latin typeface="Arial" panose="020B0604020202020204" pitchFamily="34" charset="0"/>
              <a:cs typeface="Arial" panose="020B0604020202020204" pitchFamily="34" charset="0"/>
            </a:endParaRPr>
          </a:p>
          <a:p>
            <a:pPr defTabSz="742950">
              <a:defRPr/>
            </a:pPr>
            <a:endParaRPr lang="en-GB" sz="2000" dirty="0">
              <a:latin typeface="Arial" panose="020B0604020202020204" pitchFamily="34" charset="0"/>
              <a:cs typeface="Arial" panose="020B0604020202020204" pitchFamily="34" charset="0"/>
            </a:endParaRPr>
          </a:p>
          <a:p>
            <a:pPr defTabSz="742950">
              <a:defRPr/>
            </a:pPr>
            <a:endParaRPr lang="en-GB" sz="2000" i="1" dirty="0">
              <a:solidFill>
                <a:srgbClr val="002060"/>
              </a:solidFill>
              <a:latin typeface="Montserrat" panose="00000500000000000000" pitchFamily="2" charset="0"/>
              <a:cs typeface="Mongolian Baiti" panose="03000500000000000000" pitchFamily="66" charset="0"/>
            </a:endParaRPr>
          </a:p>
          <a:p>
            <a:pPr defTabSz="742950">
              <a:defRPr/>
            </a:pPr>
            <a:endParaRPr lang="en-GB" sz="2000" i="1" dirty="0">
              <a:solidFill>
                <a:srgbClr val="002060"/>
              </a:solidFill>
              <a:latin typeface="Montserrat" panose="00000500000000000000" pitchFamily="2" charset="0"/>
              <a:cs typeface="Mongolian Baiti" panose="03000500000000000000" pitchFamily="66" charset="0"/>
            </a:endParaRPr>
          </a:p>
        </p:txBody>
      </p:sp>
      <p:pic>
        <p:nvPicPr>
          <p:cNvPr id="4" name="Picture 2" descr="Graphical user interface, text&#10;&#10;Description automatically generated">
            <a:extLst>
              <a:ext uri="{FF2B5EF4-FFF2-40B4-BE49-F238E27FC236}">
                <a16:creationId xmlns:a16="http://schemas.microsoft.com/office/drawing/2014/main" id="{DFA20962-1F6F-A817-1245-C095F4889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03" t="18063" r="6572" b="17805"/>
          <a:stretch>
            <a:fillRect/>
          </a:stretch>
        </p:blipFill>
        <p:spPr bwMode="auto">
          <a:xfrm>
            <a:off x="8844172" y="1953704"/>
            <a:ext cx="3162582" cy="68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3DA7CD3-CFFB-2F5C-DC9B-B695A779869D}"/>
              </a:ext>
            </a:extLst>
          </p:cNvPr>
          <p:cNvPicPr>
            <a:picLocks noChangeAspect="1"/>
          </p:cNvPicPr>
          <p:nvPr/>
        </p:nvPicPr>
        <p:blipFill>
          <a:blip r:embed="rId5"/>
          <a:stretch>
            <a:fillRect/>
          </a:stretch>
        </p:blipFill>
        <p:spPr>
          <a:xfrm>
            <a:off x="0" y="252602"/>
            <a:ext cx="2238536" cy="3107135"/>
          </a:xfrm>
          <a:prstGeom prst="rect">
            <a:avLst/>
          </a:prstGeom>
        </p:spPr>
      </p:pic>
      <p:pic>
        <p:nvPicPr>
          <p:cNvPr id="6" name="Picture 5">
            <a:extLst>
              <a:ext uri="{FF2B5EF4-FFF2-40B4-BE49-F238E27FC236}">
                <a16:creationId xmlns:a16="http://schemas.microsoft.com/office/drawing/2014/main" id="{F99AEDCD-8DD1-4ECD-EBE0-8CF16AAAFDF2}"/>
              </a:ext>
            </a:extLst>
          </p:cNvPr>
          <p:cNvPicPr>
            <a:picLocks noChangeAspect="1"/>
          </p:cNvPicPr>
          <p:nvPr/>
        </p:nvPicPr>
        <p:blipFill>
          <a:blip r:embed="rId6"/>
          <a:stretch>
            <a:fillRect/>
          </a:stretch>
        </p:blipFill>
        <p:spPr>
          <a:xfrm>
            <a:off x="0" y="3608994"/>
            <a:ext cx="2291907" cy="3259270"/>
          </a:xfrm>
          <a:prstGeom prst="rect">
            <a:avLst/>
          </a:prstGeom>
        </p:spPr>
      </p:pic>
    </p:spTree>
    <p:extLst>
      <p:ext uri="{BB962C8B-B14F-4D97-AF65-F5344CB8AC3E}">
        <p14:creationId xmlns:p14="http://schemas.microsoft.com/office/powerpoint/2010/main" val="56658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192E0-245E-FD49-65AB-CD62EBBC7E0D}"/>
              </a:ext>
            </a:extLst>
          </p:cNvPr>
          <p:cNvPicPr>
            <a:picLocks noChangeAspect="1"/>
          </p:cNvPicPr>
          <p:nvPr/>
        </p:nvPicPr>
        <p:blipFill>
          <a:blip r:embed="rId3"/>
          <a:srcRect/>
          <a:stretch/>
        </p:blipFill>
        <p:spPr>
          <a:xfrm>
            <a:off x="0" y="0"/>
            <a:ext cx="12192000" cy="6854655"/>
          </a:xfrm>
          <a:prstGeom prst="rect">
            <a:avLst/>
          </a:prstGeom>
        </p:spPr>
      </p:pic>
      <p:sp>
        <p:nvSpPr>
          <p:cNvPr id="7" name="TextBox 6">
            <a:extLst>
              <a:ext uri="{FF2B5EF4-FFF2-40B4-BE49-F238E27FC236}">
                <a16:creationId xmlns:a16="http://schemas.microsoft.com/office/drawing/2014/main" id="{291B96C4-759F-47A5-4CB6-35A8CC3A4F46}"/>
              </a:ext>
            </a:extLst>
          </p:cNvPr>
          <p:cNvSpPr txBox="1"/>
          <p:nvPr/>
        </p:nvSpPr>
        <p:spPr>
          <a:xfrm>
            <a:off x="1948355" y="440431"/>
            <a:ext cx="7684194" cy="592470"/>
          </a:xfrm>
          <a:prstGeom prst="rect">
            <a:avLst/>
          </a:prstGeom>
          <a:noFill/>
        </p:spPr>
        <p:txBody>
          <a:bodyPr wrap="square" rtlCol="0">
            <a:spAutoFit/>
          </a:bodyPr>
          <a:lstStyle/>
          <a:p>
            <a:pPr defTabSz="742950">
              <a:defRPr/>
            </a:pPr>
            <a:r>
              <a:rPr lang="en-US" sz="3250" b="1" dirty="0">
                <a:solidFill>
                  <a:srgbClr val="27225A"/>
                </a:solidFill>
                <a:latin typeface="Arial" panose="020B0604020202020204" pitchFamily="34" charset="0"/>
                <a:cs typeface="Arial" panose="020B0604020202020204" pitchFamily="34" charset="0"/>
              </a:rPr>
              <a:t>Continuum of Needs Guidance </a:t>
            </a:r>
            <a:endParaRPr lang="en-US" sz="3250" b="1" dirty="0">
              <a:solidFill>
                <a:srgbClr val="27225A"/>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F70D25F9-8AEC-838A-E4DF-413EBA7B0768}"/>
              </a:ext>
            </a:extLst>
          </p:cNvPr>
          <p:cNvSpPr txBox="1"/>
          <p:nvPr/>
        </p:nvSpPr>
        <p:spPr>
          <a:xfrm>
            <a:off x="1823431" y="1389360"/>
            <a:ext cx="3434370" cy="4985980"/>
          </a:xfrm>
          <a:prstGeom prst="rect">
            <a:avLst/>
          </a:prstGeom>
          <a:noFill/>
        </p:spPr>
        <p:txBody>
          <a:bodyPr wrap="square" rtlCol="0">
            <a:spAutoFit/>
          </a:bodyPr>
          <a:lstStyle/>
          <a:p>
            <a:pPr defTabSz="742950">
              <a:defRPr/>
            </a:pPr>
            <a:r>
              <a:rPr lang="en-GB" sz="2400" dirty="0">
                <a:solidFill>
                  <a:srgbClr val="27225A"/>
                </a:solidFill>
                <a:latin typeface="Arial" panose="020B0604020202020204" pitchFamily="34" charset="0"/>
                <a:cs typeface="Arial" panose="020B0604020202020204" pitchFamily="34" charset="0"/>
              </a:rPr>
              <a:t>Find out more on the NSCP Website:</a:t>
            </a:r>
          </a:p>
          <a:p>
            <a:pPr defTabSz="742950">
              <a:defRPr/>
            </a:pPr>
            <a:endParaRPr lang="en-GB" sz="2400" dirty="0">
              <a:solidFill>
                <a:srgbClr val="27225A"/>
              </a:solidFill>
              <a:latin typeface="Arial" panose="020B0604020202020204" pitchFamily="34" charset="0"/>
              <a:cs typeface="Arial" panose="020B0604020202020204" pitchFamily="34" charset="0"/>
            </a:endParaRPr>
          </a:p>
          <a:p>
            <a:pPr defTabSz="742950">
              <a:defRPr/>
            </a:pPr>
            <a:r>
              <a:rPr lang="en-GB" sz="24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Norfolk Guidance to Understanding Continuum of Needs | NSCP | PWWC (norfolklscp.org.uk)</a:t>
            </a:r>
            <a:endParaRPr lang="en-GB" sz="2400" dirty="0">
              <a:solidFill>
                <a:srgbClr val="002060"/>
              </a:solidFill>
              <a:latin typeface="Arial" panose="020B0604020202020204" pitchFamily="34" charset="0"/>
              <a:cs typeface="Arial" panose="020B0604020202020204" pitchFamily="34" charset="0"/>
            </a:endParaRPr>
          </a:p>
          <a:p>
            <a:pPr defTabSz="742950">
              <a:defRPr/>
            </a:pPr>
            <a:endParaRPr lang="en-GB" sz="2400" dirty="0">
              <a:solidFill>
                <a:srgbClr val="27225A"/>
              </a:solidFill>
              <a:latin typeface="Arial" panose="020B0604020202020204" pitchFamily="34" charset="0"/>
              <a:cs typeface="Arial" panose="020B0604020202020204" pitchFamily="34" charset="0"/>
            </a:endParaRPr>
          </a:p>
          <a:p>
            <a:pPr defTabSz="742950">
              <a:defRPr/>
            </a:pPr>
            <a:endParaRPr lang="en-GB" sz="2400" dirty="0">
              <a:solidFill>
                <a:srgbClr val="27225A"/>
              </a:solidFill>
              <a:latin typeface="Montserrat" panose="00000500000000000000" pitchFamily="2" charset="0"/>
              <a:cs typeface="Mongolian Baiti" panose="03000500000000000000" pitchFamily="66" charset="0"/>
            </a:endParaRPr>
          </a:p>
          <a:p>
            <a:pPr defTabSz="742950">
              <a:defRPr/>
            </a:pPr>
            <a:endParaRPr lang="en-GB" dirty="0"/>
          </a:p>
          <a:p>
            <a:pPr defTabSz="742950">
              <a:defRPr/>
            </a:pPr>
            <a:endParaRPr lang="en-GB" sz="2400" dirty="0"/>
          </a:p>
          <a:p>
            <a:pPr defTabSz="742950">
              <a:defRPr/>
            </a:pPr>
            <a:endParaRPr lang="en-GB" i="1" dirty="0">
              <a:solidFill>
                <a:srgbClr val="002060"/>
              </a:solidFill>
              <a:latin typeface="Montserrat" panose="00000500000000000000" pitchFamily="2" charset="0"/>
              <a:cs typeface="Mongolian Baiti" panose="03000500000000000000" pitchFamily="66" charset="0"/>
            </a:endParaRPr>
          </a:p>
          <a:p>
            <a:pPr defTabSz="742950">
              <a:defRPr/>
            </a:pPr>
            <a:endParaRPr lang="en-GB" i="1" dirty="0">
              <a:solidFill>
                <a:srgbClr val="002060"/>
              </a:solidFill>
              <a:latin typeface="Montserrat" panose="00000500000000000000" pitchFamily="2" charset="0"/>
              <a:cs typeface="Mongolian Baiti" panose="03000500000000000000" pitchFamily="66" charset="0"/>
            </a:endParaRPr>
          </a:p>
        </p:txBody>
      </p:sp>
      <p:pic>
        <p:nvPicPr>
          <p:cNvPr id="5" name="Picture 2" descr="Graphical user interface, text&#10;&#10;Description automatically generated">
            <a:extLst>
              <a:ext uri="{FF2B5EF4-FFF2-40B4-BE49-F238E27FC236}">
                <a16:creationId xmlns:a16="http://schemas.microsoft.com/office/drawing/2014/main" id="{250F4713-F7EF-22F7-F225-FE4061697E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703" t="18063" r="6572" b="17805"/>
          <a:stretch>
            <a:fillRect/>
          </a:stretch>
        </p:blipFill>
        <p:spPr bwMode="auto">
          <a:xfrm>
            <a:off x="8878855" y="4780337"/>
            <a:ext cx="3162582" cy="68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ngineering drawing&#10;&#10;Description automatically generated">
            <a:extLst>
              <a:ext uri="{FF2B5EF4-FFF2-40B4-BE49-F238E27FC236}">
                <a16:creationId xmlns:a16="http://schemas.microsoft.com/office/drawing/2014/main" id="{71CF9A74-8CD5-4899-9E2C-3D4F8FF4D9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9816" y="1164624"/>
            <a:ext cx="3580360" cy="3580360"/>
          </a:xfrm>
          <a:prstGeom prst="rect">
            <a:avLst/>
          </a:prstGeom>
        </p:spPr>
      </p:pic>
    </p:spTree>
    <p:extLst>
      <p:ext uri="{BB962C8B-B14F-4D97-AF65-F5344CB8AC3E}">
        <p14:creationId xmlns:p14="http://schemas.microsoft.com/office/powerpoint/2010/main" val="1728863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592</Words>
  <Application>Microsoft Office PowerPoint</Application>
  <PresentationFormat>Widescreen</PresentationFormat>
  <Paragraphs>68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Montserrat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Hampton</dc:creator>
  <cp:lastModifiedBy>Abigail McGarry</cp:lastModifiedBy>
  <cp:revision>6</cp:revision>
  <dcterms:created xsi:type="dcterms:W3CDTF">2023-09-14T12:57:33Z</dcterms:created>
  <dcterms:modified xsi:type="dcterms:W3CDTF">2023-09-14T15:04:04Z</dcterms:modified>
</cp:coreProperties>
</file>