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75" r:id="rId3"/>
    <p:sldId id="258" r:id="rId4"/>
    <p:sldId id="259" r:id="rId5"/>
    <p:sldId id="261" r:id="rId6"/>
    <p:sldId id="264" r:id="rId7"/>
    <p:sldId id="265" r:id="rId8"/>
    <p:sldId id="272" r:id="rId9"/>
    <p:sldId id="263" r:id="rId10"/>
    <p:sldId id="271" r:id="rId11"/>
    <p:sldId id="266" r:id="rId12"/>
    <p:sldId id="273" r:id="rId13"/>
    <p:sldId id="269" r:id="rId14"/>
    <p:sldId id="274" r:id="rId15"/>
    <p:sldId id="27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264"/>
    </p:cViewPr>
  </p:notesTextViewPr>
  <p:sorterViewPr>
    <p:cViewPr>
      <p:scale>
        <a:sx n="100" d="100"/>
        <a:sy n="100" d="100"/>
      </p:scale>
      <p:origin x="0" y="1608"/>
    </p:cViewPr>
  </p:sorterViewPr>
  <p:notesViewPr>
    <p:cSldViewPr>
      <p:cViewPr varScale="1">
        <p:scale>
          <a:sx n="54" d="100"/>
          <a:sy n="54" d="100"/>
        </p:scale>
        <p:origin x="-177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2EFD5-4FEF-433D-8A6E-EA148664D360}" type="datetimeFigureOut">
              <a:rPr lang="en-GB" smtClean="0"/>
              <a:t>06/11/2014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F6009-9C5F-4743-B259-E99E6ED68A98}" type="slidenum">
              <a:rPr lang="en-GB" smtClean="0"/>
              <a:t>‹#›</a:t>
            </a:fld>
            <a:endParaRPr lang="en-GB"/>
          </a:p>
        </p:txBody>
      </p:sp>
    </p:spTree>
    <p:extLst>
      <p:ext uri="{BB962C8B-B14F-4D97-AF65-F5344CB8AC3E}">
        <p14:creationId xmlns:p14="http://schemas.microsoft.com/office/powerpoint/2010/main" val="119719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melearning.co.uk/login/index.ph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norfolk.police.uk/safetyadvice/personalsafety/honourbasedabuse.aspx" TargetMode="External"/><Relationship Id="rId4" Type="http://schemas.openxmlformats.org/officeDocument/2006/relationships/hyperlink" Target="https://www.youtube.com/playlist?list=PL31AFBCDD3F40EF3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reedomcharity.org.u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Please ensure that you are familiar with the content of the resources and associated Government guidance before delivering the session. It is advisable for you to access the on-line learning tool provided by the Home Office to ensure you have a full understanding of the issues: </a:t>
            </a:r>
            <a:r>
              <a:rPr lang="en-GB" sz="1100" u="sng" dirty="0">
                <a:hlinkClick r:id="rId3"/>
              </a:rPr>
              <a:t>https://</a:t>
            </a:r>
            <a:r>
              <a:rPr lang="en-GB" sz="1100" u="sng" dirty="0" smtClean="0">
                <a:hlinkClick r:id="rId3"/>
              </a:rPr>
              <a:t>www.fmelearning.co.uk/login/index.php</a:t>
            </a:r>
            <a:endParaRPr lang="en-GB" sz="1100" u="sng" dirty="0" smtClean="0"/>
          </a:p>
          <a:p>
            <a:endParaRPr lang="en-GB" sz="1100" u="sng" dirty="0" smtClean="0"/>
          </a:p>
          <a:p>
            <a:r>
              <a:rPr lang="en-GB" sz="1100" dirty="0" smtClean="0"/>
              <a:t>Please </a:t>
            </a:r>
            <a:r>
              <a:rPr lang="en-GB" sz="1100" dirty="0"/>
              <a:t>note this is an important but difficult topic to discuss. You must ensure that you support staff appropriately by advising on the distressing nature of the content before commencing the briefing and by making yourself available at the end of session for staff to talk to you on a 1:1 basis. </a:t>
            </a:r>
          </a:p>
          <a:p>
            <a:r>
              <a:rPr lang="en-GB" sz="1100" dirty="0"/>
              <a:t>Begin the session by showing staff </a:t>
            </a:r>
            <a:r>
              <a:rPr lang="en-GB" sz="1100" dirty="0" smtClean="0"/>
              <a:t>one of 3 short films produced </a:t>
            </a:r>
            <a:r>
              <a:rPr lang="en-GB" sz="1100" dirty="0"/>
              <a:t>by the </a:t>
            </a:r>
            <a:r>
              <a:rPr lang="en-GB" sz="1100" dirty="0" smtClean="0"/>
              <a:t>Foreign &amp; </a:t>
            </a:r>
            <a:r>
              <a:rPr lang="en-GB" sz="1100" dirty="0"/>
              <a:t>Commonwealth Office</a:t>
            </a:r>
            <a:r>
              <a:rPr lang="en-GB" sz="1100" dirty="0" smtClean="0"/>
              <a:t>: </a:t>
            </a:r>
            <a:r>
              <a:rPr lang="en-GB" sz="1100" dirty="0" smtClean="0">
                <a:hlinkClick r:id="rId4"/>
              </a:rPr>
              <a:t>https</a:t>
            </a:r>
            <a:r>
              <a:rPr lang="en-GB" sz="1100" dirty="0">
                <a:hlinkClick r:id="rId4"/>
              </a:rPr>
              <a:t>://</a:t>
            </a:r>
            <a:r>
              <a:rPr lang="en-GB" sz="1100" dirty="0" smtClean="0">
                <a:hlinkClick r:id="rId4"/>
              </a:rPr>
              <a:t>www.youtube.com/playlist?list=PL31AFBCDD3F40EF3E</a:t>
            </a:r>
            <a:endParaRPr lang="en-GB" sz="1100" dirty="0" smtClean="0"/>
          </a:p>
          <a:p>
            <a:endParaRPr lang="en-GB" sz="1100" dirty="0" smtClean="0"/>
          </a:p>
          <a:p>
            <a:pPr>
              <a:lnSpc>
                <a:spcPct val="80000"/>
              </a:lnSpc>
            </a:pPr>
            <a:r>
              <a:rPr lang="en-GB" sz="1100" dirty="0" smtClean="0"/>
              <a:t>Honour Based Violence is inadequately understood. Honour abuse can be distinguished from other forms of abuse as it is often committed with some degree of approval and or collusion from the family and or community members.</a:t>
            </a:r>
          </a:p>
          <a:p>
            <a:r>
              <a:rPr lang="en-GB" sz="1100" kern="1200" dirty="0" smtClean="0">
                <a:solidFill>
                  <a:schemeClr val="tx1"/>
                </a:solidFill>
                <a:effectLst/>
              </a:rPr>
              <a:t>Between mid-July 2010 and the end of May 2014,  63 incidents of honour based abuse have been reported to Norfolk Constabulary, of these 11 were reports of potential forced marriage and two reports of forced marriage. </a:t>
            </a:r>
          </a:p>
          <a:p>
            <a:r>
              <a:rPr lang="en-GB" sz="1100" kern="1200" dirty="0" smtClean="0">
                <a:solidFill>
                  <a:schemeClr val="tx1"/>
                </a:solidFill>
                <a:effectLst/>
              </a:rPr>
              <a:t>Further details can be found here </a:t>
            </a:r>
            <a:r>
              <a:rPr lang="en-GB" sz="1100" u="sng" kern="1200" dirty="0" smtClean="0">
                <a:solidFill>
                  <a:schemeClr val="tx1"/>
                </a:solidFill>
                <a:effectLst/>
                <a:hlinkClick r:id="rId5"/>
              </a:rPr>
              <a:t>http://www.norfolk.police.uk/safetyadvice/personalsafety/honourbasedabuse.aspx</a:t>
            </a:r>
            <a:r>
              <a:rPr lang="en-GB" sz="1100" kern="1200" dirty="0" smtClean="0">
                <a:solidFill>
                  <a:schemeClr val="tx1"/>
                </a:solidFill>
                <a:effectLst/>
              </a:rPr>
              <a:t> </a:t>
            </a:r>
          </a:p>
          <a:p>
            <a:pPr>
              <a:lnSpc>
                <a:spcPct val="80000"/>
              </a:lnSpc>
            </a:pPr>
            <a:endParaRPr lang="en-GB" sz="1200" dirty="0" smtClean="0">
              <a:latin typeface="Arial" charset="0"/>
            </a:endParaRPr>
          </a:p>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pPr>
                <a:defRPr/>
              </a:pPr>
              <a:t>1</a:t>
            </a:fld>
            <a:endParaRPr lang="en-GB" dirty="0"/>
          </a:p>
        </p:txBody>
      </p:sp>
    </p:spTree>
    <p:extLst>
      <p:ext uri="{BB962C8B-B14F-4D97-AF65-F5344CB8AC3E}">
        <p14:creationId xmlns:p14="http://schemas.microsoft.com/office/powerpoint/2010/main" val="194308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275331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service provides advice and guidance for British nationals being forced into marriage overseas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Unit also provides expert advice to professionals, especially those confronted by it for the first time.</a:t>
            </a:r>
          </a:p>
          <a:p>
            <a:endParaRPr lang="en-GB" dirty="0"/>
          </a:p>
        </p:txBody>
      </p:sp>
      <p:sp>
        <p:nvSpPr>
          <p:cNvPr id="4" name="Slide Number Placeholder 3"/>
          <p:cNvSpPr>
            <a:spLocks noGrp="1"/>
          </p:cNvSpPr>
          <p:nvPr>
            <p:ph type="sldNum" sz="quarter" idx="10"/>
          </p:nvPr>
        </p:nvSpPr>
        <p:spPr/>
        <p:txBody>
          <a:bodyPr/>
          <a:lstStyle/>
          <a:p>
            <a:fld id="{18FF6009-9C5F-4743-B259-E99E6ED68A98}" type="slidenum">
              <a:rPr lang="en-GB" smtClean="0"/>
              <a:t>11</a:t>
            </a:fld>
            <a:endParaRPr lang="en-GB"/>
          </a:p>
        </p:txBody>
      </p:sp>
    </p:spTree>
    <p:extLst>
      <p:ext uri="{BB962C8B-B14F-4D97-AF65-F5344CB8AC3E}">
        <p14:creationId xmlns:p14="http://schemas.microsoft.com/office/powerpoint/2010/main" val="381758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pPr>
                <a:defRPr/>
              </a:pPr>
              <a:t>12</a:t>
            </a:fld>
            <a:endParaRPr lang="en-GB" dirty="0"/>
          </a:p>
        </p:txBody>
      </p:sp>
    </p:spTree>
    <p:extLst>
      <p:ext uri="{BB962C8B-B14F-4D97-AF65-F5344CB8AC3E}">
        <p14:creationId xmlns:p14="http://schemas.microsoft.com/office/powerpoint/2010/main" val="212767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pPr>
                <a:defRPr/>
              </a:pPr>
              <a:t>13</a:t>
            </a:fld>
            <a:endParaRPr lang="en-GB" dirty="0"/>
          </a:p>
        </p:txBody>
      </p:sp>
    </p:spTree>
    <p:extLst>
      <p:ext uri="{BB962C8B-B14F-4D97-AF65-F5344CB8AC3E}">
        <p14:creationId xmlns:p14="http://schemas.microsoft.com/office/powerpoint/2010/main" val="212767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tx1"/>
                </a:solidFill>
                <a:effectLst/>
                <a:latin typeface="+mn-lt"/>
                <a:ea typeface="+mn-ea"/>
                <a:cs typeface="+mn-cs"/>
              </a:rPr>
              <a:t>Promoted by the FMU, the organisation </a:t>
            </a:r>
            <a:r>
              <a:rPr lang="en-GB" sz="1200" b="1" u="sng" kern="1200" smtClean="0">
                <a:solidFill>
                  <a:schemeClr val="tx1"/>
                </a:solidFill>
                <a:effectLst/>
                <a:latin typeface="+mn-lt"/>
                <a:ea typeface="+mn-ea"/>
                <a:cs typeface="+mn-cs"/>
                <a:hlinkClick r:id="rId3" tooltip="blocked::http://www.freedomcharity.org.uk/"/>
              </a:rPr>
              <a:t>http://www.freedomcharity.org.uk/</a:t>
            </a:r>
            <a:r>
              <a:rPr lang="en-GB" sz="1200" kern="1200" smtClean="0">
                <a:solidFill>
                  <a:schemeClr val="tx1"/>
                </a:solidFill>
                <a:effectLst/>
                <a:latin typeface="+mn-lt"/>
                <a:ea typeface="+mn-ea"/>
                <a:cs typeface="+mn-cs"/>
              </a:rPr>
              <a:t> has produced a very clever app that offers help, assistance and instruction to children, friends of children, professionals with an interest and any other parties. </a:t>
            </a:r>
          </a:p>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25756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GB" sz="1200" kern="1200" dirty="0" smtClean="0">
                <a:solidFill>
                  <a:schemeClr val="tx1"/>
                </a:solidFill>
                <a:latin typeface="Calibri" pitchFamily="34" charset="0"/>
                <a:ea typeface="+mn-ea"/>
                <a:cs typeface="+mn-cs"/>
              </a:rPr>
              <a:t>Freedom Charity offering help, assistance and instruction to children, friends of children, professionals with an interest and any other parties. Looking at HBA/FM and FGM.</a:t>
            </a:r>
            <a:endParaRPr lang="en-GB" dirty="0" smtClean="0"/>
          </a:p>
        </p:txBody>
      </p:sp>
      <p:sp>
        <p:nvSpPr>
          <p:cNvPr id="35844" name="Slide Number Placeholder 3"/>
          <p:cNvSpPr>
            <a:spLocks noGrp="1"/>
          </p:cNvSpPr>
          <p:nvPr>
            <p:ph type="sldNum" sz="quarter" idx="5"/>
          </p:nvPr>
        </p:nvSpPr>
        <p:spPr>
          <a:noFill/>
        </p:spPr>
        <p:txBody>
          <a:bodyPr/>
          <a:lstStyle/>
          <a:p>
            <a:fld id="{29B5C7FE-695C-4094-8B8E-912183B549F2}" type="slidenum">
              <a:rPr lang="en-GB" smtClean="0">
                <a:latin typeface="Arial" pitchFamily="34" charset="0"/>
              </a:rPr>
              <a:pPr/>
              <a:t>15</a:t>
            </a:fld>
            <a:endParaRPr lang="en-GB"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a:lnSpc>
                <a:spcPct val="80000"/>
              </a:lnSpc>
            </a:pPr>
            <a:r>
              <a:rPr lang="en-GB" dirty="0">
                <a:latin typeface="Arial" charset="0"/>
              </a:rPr>
              <a:t>Honour killings, forced marriage, domestic abuse and female genital mutilation are not isolated practices but are instead part of a self sustaining social system built on ideas of honour, cultural, ethnicity and religious superiority. </a:t>
            </a:r>
          </a:p>
          <a:p>
            <a:pPr>
              <a:lnSpc>
                <a:spcPct val="80000"/>
              </a:lnSpc>
            </a:pPr>
            <a:endParaRPr lang="en-GB" dirty="0">
              <a:latin typeface="Arial" charset="0"/>
            </a:endParaRPr>
          </a:p>
          <a:p>
            <a:pPr>
              <a:lnSpc>
                <a:spcPct val="80000"/>
              </a:lnSpc>
            </a:pPr>
            <a:r>
              <a:rPr lang="en-GB" dirty="0">
                <a:latin typeface="Arial" charset="0"/>
              </a:rPr>
              <a:t>As a result of these ideals, every day around the UK women and some men are being threatened with:</a:t>
            </a:r>
          </a:p>
          <a:p>
            <a:pPr>
              <a:lnSpc>
                <a:spcPct val="80000"/>
              </a:lnSpc>
            </a:pPr>
            <a:r>
              <a:rPr lang="en-GB" dirty="0">
                <a:latin typeface="Arial" charset="0"/>
              </a:rPr>
              <a:t>physical violence,</a:t>
            </a:r>
          </a:p>
          <a:p>
            <a:pPr>
              <a:lnSpc>
                <a:spcPct val="80000"/>
              </a:lnSpc>
            </a:pPr>
            <a:r>
              <a:rPr lang="en-GB" dirty="0">
                <a:latin typeface="Arial" charset="0"/>
              </a:rPr>
              <a:t>rape, </a:t>
            </a:r>
          </a:p>
          <a:p>
            <a:pPr>
              <a:lnSpc>
                <a:spcPct val="80000"/>
              </a:lnSpc>
            </a:pPr>
            <a:r>
              <a:rPr lang="en-GB" dirty="0">
                <a:latin typeface="Arial" charset="0"/>
              </a:rPr>
              <a:t>mutilation, </a:t>
            </a:r>
          </a:p>
          <a:p>
            <a:pPr>
              <a:lnSpc>
                <a:spcPct val="80000"/>
              </a:lnSpc>
            </a:pPr>
            <a:r>
              <a:rPr lang="en-GB" dirty="0">
                <a:latin typeface="Arial" charset="0"/>
              </a:rPr>
              <a:t>abduction, </a:t>
            </a:r>
          </a:p>
          <a:p>
            <a:pPr>
              <a:lnSpc>
                <a:spcPct val="80000"/>
              </a:lnSpc>
            </a:pPr>
            <a:r>
              <a:rPr lang="en-GB" dirty="0">
                <a:latin typeface="Arial" charset="0"/>
              </a:rPr>
              <a:t>false imprisonment, </a:t>
            </a:r>
          </a:p>
          <a:p>
            <a:pPr>
              <a:lnSpc>
                <a:spcPct val="80000"/>
              </a:lnSpc>
            </a:pPr>
            <a:r>
              <a:rPr lang="en-GB" dirty="0">
                <a:latin typeface="Arial" charset="0"/>
              </a:rPr>
              <a:t>withdrawal from education</a:t>
            </a:r>
          </a:p>
          <a:p>
            <a:pPr>
              <a:lnSpc>
                <a:spcPct val="80000"/>
              </a:lnSpc>
            </a:pPr>
            <a:r>
              <a:rPr lang="en-GB" dirty="0">
                <a:latin typeface="Arial" charset="0"/>
              </a:rPr>
              <a:t>and forced into marriage by their own families and/or community because of the belief a victim has dishonoured their family or community. In extreme cases their death is arranged or sanctioned by the family.</a:t>
            </a:r>
          </a:p>
          <a:p>
            <a:pPr>
              <a:lnSpc>
                <a:spcPct val="80000"/>
              </a:lnSpc>
            </a:pPr>
            <a:endParaRPr lang="en-GB" dirty="0">
              <a:latin typeface="Arial" charset="0"/>
            </a:endParaRPr>
          </a:p>
          <a:p>
            <a:pPr>
              <a:lnSpc>
                <a:spcPct val="80000"/>
              </a:lnSpc>
            </a:pPr>
            <a:r>
              <a:rPr lang="en-GB" dirty="0">
                <a:latin typeface="Arial" charset="0"/>
              </a:rPr>
              <a:t>This is not a one time problem of first generation immigrants bringing practices from other countries to the UK. Instead honour based violence is now to all intents and purposes, an indigenous and self perpetuating phenomenon which is carried out by third and forth generations who have been raised and educated in the UK.</a:t>
            </a:r>
          </a:p>
          <a:p>
            <a:pPr>
              <a:lnSpc>
                <a:spcPct val="80000"/>
              </a:lnSpc>
            </a:pPr>
            <a:endParaRPr lang="en-GB" dirty="0">
              <a:latin typeface="Arial" charset="0"/>
            </a:endParaRPr>
          </a:p>
          <a:p>
            <a:pPr>
              <a:lnSpc>
                <a:spcPct val="80000"/>
              </a:lnSpc>
            </a:pPr>
            <a:r>
              <a:rPr lang="en-GB" dirty="0">
                <a:latin typeface="Arial" panose="020B0604020202020204" pitchFamily="34" charset="0"/>
                <a:cs typeface="Arial" panose="020B0604020202020204" pitchFamily="34" charset="0"/>
              </a:rPr>
              <a:t>Brandon and Hafez 2008</a:t>
            </a:r>
          </a:p>
          <a:p>
            <a:pPr>
              <a:lnSpc>
                <a:spcPct val="80000"/>
              </a:lnSpc>
            </a:pPr>
            <a:endParaRPr lang="en-GB" b="1" dirty="0">
              <a:latin typeface="Arial" panose="020B0604020202020204" pitchFamily="34" charset="0"/>
              <a:cs typeface="Arial" panose="020B0604020202020204" pitchFamily="34" charset="0"/>
            </a:endParaRPr>
          </a:p>
          <a:p>
            <a:pPr>
              <a:lnSpc>
                <a:spcPct val="80000"/>
              </a:lnSpc>
            </a:pPr>
            <a:r>
              <a:rPr lang="en-GB" b="1" dirty="0">
                <a:latin typeface="Arial" panose="020B0604020202020204" pitchFamily="34" charset="0"/>
                <a:cs typeface="Arial" panose="020B0604020202020204" pitchFamily="34" charset="0"/>
              </a:rPr>
              <a:t>Abuse in the name of honour cuts across individuals from all cultures, nationalities, faith groups and communities and has no geographical boundaries.</a:t>
            </a:r>
          </a:p>
          <a:p>
            <a:endParaRPr lang="en-GB" dirty="0"/>
          </a:p>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GB" dirty="0" smtClean="0"/>
          </a:p>
        </p:txBody>
      </p:sp>
      <p:sp>
        <p:nvSpPr>
          <p:cNvPr id="27652" name="Slide Number Placeholder 3"/>
          <p:cNvSpPr>
            <a:spLocks noGrp="1"/>
          </p:cNvSpPr>
          <p:nvPr>
            <p:ph type="sldNum" sz="quarter" idx="5"/>
          </p:nvPr>
        </p:nvSpPr>
        <p:spPr>
          <a:noFill/>
        </p:spPr>
        <p:txBody>
          <a:bodyPr/>
          <a:lstStyle/>
          <a:p>
            <a:fld id="{B34D60F0-5541-4FA4-A5A7-0A88E620D87C}" type="slidenum">
              <a:rPr lang="en-GB" smtClean="0">
                <a:solidFill>
                  <a:prstClr val="black"/>
                </a:solidFill>
              </a:rPr>
              <a:pPr/>
              <a:t>3</a:t>
            </a:fld>
            <a:endParaRPr lang="en-GB"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955800" y="327025"/>
            <a:ext cx="2617788" cy="1963738"/>
          </a:xfrm>
          <a:ln/>
        </p:spPr>
      </p:sp>
      <p:sp>
        <p:nvSpPr>
          <p:cNvPr id="3" name="Notes Placeholder 2"/>
          <p:cNvSpPr>
            <a:spLocks noGrp="1"/>
          </p:cNvSpPr>
          <p:nvPr>
            <p:ph type="body" idx="1"/>
          </p:nvPr>
        </p:nvSpPr>
        <p:spPr>
          <a:xfrm>
            <a:off x="377824" y="2383086"/>
            <a:ext cx="6102350" cy="6495591"/>
          </a:xfrm>
        </p:spPr>
        <p:txBody>
          <a:bodyPr>
            <a:noAutofit/>
          </a:bodyPr>
          <a:lstStyle/>
          <a:p>
            <a:pPr>
              <a:defRPr/>
            </a:pPr>
            <a:endParaRPr lang="en-GB" sz="800" dirty="0">
              <a:latin typeface="Arial" pitchFamily="34" charset="0"/>
              <a:cs typeface="Arial" pitchFamily="34" charset="0"/>
            </a:endParaRPr>
          </a:p>
        </p:txBody>
      </p:sp>
      <p:sp>
        <p:nvSpPr>
          <p:cNvPr id="28676" name="Slide Number Placeholder 3"/>
          <p:cNvSpPr>
            <a:spLocks noGrp="1"/>
          </p:cNvSpPr>
          <p:nvPr>
            <p:ph type="sldNum" sz="quarter" idx="5"/>
          </p:nvPr>
        </p:nvSpPr>
        <p:spPr>
          <a:noFill/>
        </p:spPr>
        <p:txBody>
          <a:bodyPr/>
          <a:lstStyle/>
          <a:p>
            <a:fld id="{93798918-4A06-4D1E-9724-DD521B062ABC}" type="slidenum">
              <a:rPr lang="en-GB" smtClean="0">
                <a:solidFill>
                  <a:prstClr val="black"/>
                </a:solidFill>
              </a:rPr>
              <a:pPr/>
              <a:t>4</a:t>
            </a:fld>
            <a:endParaRPr lang="en-GB"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357011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84305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‘Quick Think’ Exercise: Ask</a:t>
            </a:r>
            <a:r>
              <a:rPr lang="en-GB" baseline="0" dirty="0" smtClean="0"/>
              <a:t> the group to try to identify some potential indicators of Forced Marriage </a:t>
            </a:r>
            <a:r>
              <a:rPr lang="en-GB" i="1" baseline="0" dirty="0" smtClean="0"/>
              <a:t>before</a:t>
            </a:r>
            <a:r>
              <a:rPr lang="en-GB" baseline="0" dirty="0" smtClean="0"/>
              <a:t> showing the chart.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indicators are taken from ‘Multi-Agency practice guidelines: Handling cases of forced marriage’, HM Government (2014). Please provide staff with the risk and indicators checklist provided with this pack.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8FF6009-9C5F-4743-B259-E99E6ED68A98}" type="slidenum">
              <a:rPr lang="en-GB" smtClean="0"/>
              <a:t>7</a:t>
            </a:fld>
            <a:endParaRPr lang="en-GB"/>
          </a:p>
        </p:txBody>
      </p:sp>
    </p:spTree>
    <p:extLst>
      <p:ext uri="{BB962C8B-B14F-4D97-AF65-F5344CB8AC3E}">
        <p14:creationId xmlns:p14="http://schemas.microsoft.com/office/powerpoint/2010/main" val="257606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solidFill>
                  <a:prstClr val="black"/>
                </a:solidFill>
              </a:rPr>
              <a:pPr>
                <a:defRPr/>
              </a:pPr>
              <a:t>8</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D84C70-BC83-4150-A874-83FB3890890B}" type="slidenum">
              <a:rPr lang="en-GB" smtClean="0"/>
              <a:pPr>
                <a:defRPr/>
              </a:pPr>
              <a:t>9</a:t>
            </a:fld>
            <a:endParaRPr lang="en-GB" dirty="0"/>
          </a:p>
        </p:txBody>
      </p:sp>
    </p:spTree>
    <p:extLst>
      <p:ext uri="{BB962C8B-B14F-4D97-AF65-F5344CB8AC3E}">
        <p14:creationId xmlns:p14="http://schemas.microsoft.com/office/powerpoint/2010/main" val="259791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1"/>
            <a:ext cx="8229600" cy="3614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5CD5608-9FCB-4BFB-A23B-932EEEAFF0CE}"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2B5C0FF-5D40-4E56-9B56-B285996DA8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4159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60D9E6A-5BD9-42E4-AC3B-E46E76013841}"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5E885-3D94-4D47-9306-AAD3D86FFC5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8808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6549A7-6387-4886-A5FE-580E7B7D6311}"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34323-104E-4984-9F73-BCC92077D59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52070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936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0259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48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234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597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247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058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97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7057096-F1C2-4668-89C0-72A8809E53A9}"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EB24DF-6C9C-4534-A4FB-0157EC84E38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0196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894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394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96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E29773-08EF-4BC7-B8D9-094E6E203CE7}"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F65581-66E4-4CC1-AA36-DB966D89E05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1399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884EDD6-6C5A-4126-B5E5-A40DECDDFB45}"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DF0A6D-C0F8-456B-B9C0-3FE6A2D7721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0008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4BC61EB-B256-4D42-931D-3F399BD00F03}"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BB8D154-A1E6-4BD0-BB87-003E83F2D1C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89051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CEB2200-9CA7-43C3-977F-EB76EB0629D1}"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8F946BF-5BDB-4538-8F8F-15D99A7053F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310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15508C-A62D-49C9-B666-9E2A58914C8E}"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CAD2B6-4407-4294-8C9F-760BA0DB15F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53891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4DD0C9-BB5A-4C57-B8D9-595C3261639C}"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B7CFBB-6EAD-4C70-A2CD-F00F7659AA1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8798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655045-3EF9-4B21-887B-CEC9CB2BD64F}"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1AA4B2-0EDE-42DD-AFCE-510F13621B8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9855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Idea1.jpg"/>
          <p:cNvPicPr>
            <a:picLocks noChangeAspect="1"/>
          </p:cNvPicPr>
          <p:nvPr/>
        </p:nvPicPr>
        <p:blipFill>
          <a:blip r:embed="rId13" cstate="print"/>
          <a:srcRect/>
          <a:stretch>
            <a:fillRect/>
          </a:stretch>
        </p:blipFill>
        <p:spPr bwMode="auto">
          <a:xfrm>
            <a:off x="1588" y="0"/>
            <a:ext cx="9140825"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007E6CA-E8AC-482E-87AB-A5EC927656DE}" type="datetimeFigureOut">
              <a:rPr lang="en-US">
                <a:solidFill>
                  <a:prstClr val="black">
                    <a:tint val="75000"/>
                  </a:prstClr>
                </a:solidFill>
              </a:rPr>
              <a:pPr>
                <a:defRPr/>
              </a:pPr>
              <a:t>11/6/2014</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D4F3777-322E-4EB6-B568-9001AA95A7C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5476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42E99-004A-4312-8CFD-9E869343B23D}" type="datetimeFigureOut">
              <a:rPr lang="en-GB" smtClean="0">
                <a:solidFill>
                  <a:prstClr val="black">
                    <a:tint val="75000"/>
                  </a:prstClr>
                </a:solidFill>
              </a:rPr>
              <a:pPr/>
              <a:t>06/11/2014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D6916-878F-4684-9B0F-E06FFF4478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9501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freedomcharity.org.uk/docs/book_prev.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sapps.norfolk.gov.uk/csshared/ecourier2/fileoutput.asp?id=142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latin typeface="Calibri" pitchFamily="34" charset="0"/>
              </a:rPr>
              <a:t/>
            </a:r>
            <a:br>
              <a:rPr lang="en-US" b="1" dirty="0" smtClean="0">
                <a:solidFill>
                  <a:schemeClr val="tx2"/>
                </a:solidFill>
                <a:latin typeface="Calibri" pitchFamily="34" charset="0"/>
              </a:rPr>
            </a:br>
            <a:r>
              <a:rPr lang="en-US" b="1" dirty="0" smtClean="0">
                <a:solidFill>
                  <a:schemeClr val="tx2"/>
                </a:solidFill>
                <a:latin typeface="Calibri" pitchFamily="34" charset="0"/>
              </a:rPr>
              <a:t/>
            </a:r>
            <a:br>
              <a:rPr lang="en-US" b="1" dirty="0" smtClean="0">
                <a:solidFill>
                  <a:schemeClr val="tx2"/>
                </a:solidFill>
                <a:latin typeface="Calibri" pitchFamily="34" charset="0"/>
              </a:rPr>
            </a:br>
            <a:r>
              <a:rPr lang="en-US" b="1" dirty="0" err="1" smtClean="0">
                <a:solidFill>
                  <a:schemeClr val="tx2"/>
                </a:solidFill>
                <a:latin typeface="Calibri" pitchFamily="34" charset="0"/>
              </a:rPr>
              <a:t>Honour</a:t>
            </a:r>
            <a:r>
              <a:rPr lang="en-US" b="1" dirty="0" smtClean="0">
                <a:solidFill>
                  <a:schemeClr val="tx2"/>
                </a:solidFill>
                <a:latin typeface="Calibri" pitchFamily="34" charset="0"/>
              </a:rPr>
              <a:t> Abuse</a:t>
            </a:r>
            <a:br>
              <a:rPr lang="en-US" b="1" dirty="0" smtClean="0">
                <a:solidFill>
                  <a:schemeClr val="tx2"/>
                </a:solidFill>
                <a:latin typeface="Calibri" pitchFamily="34" charset="0"/>
              </a:rPr>
            </a:br>
            <a:r>
              <a:rPr lang="en-US" sz="4800" b="1" dirty="0" smtClean="0">
                <a:solidFill>
                  <a:schemeClr val="tx2"/>
                </a:solidFill>
                <a:latin typeface="Calibri" pitchFamily="34" charset="0"/>
              </a:rPr>
              <a:t>Forced Marriage: Briefing </a:t>
            </a:r>
            <a:r>
              <a:rPr lang="en-US" sz="4800" b="1" dirty="0">
                <a:solidFill>
                  <a:schemeClr val="tx2"/>
                </a:solidFill>
                <a:latin typeface="Calibri" pitchFamily="34" charset="0"/>
              </a:rPr>
              <a:t>for Education Professionals</a:t>
            </a:r>
            <a:br>
              <a:rPr lang="en-US" sz="4800" b="1" dirty="0">
                <a:solidFill>
                  <a:schemeClr val="tx2"/>
                </a:solidFill>
                <a:latin typeface="Calibri" pitchFamily="34" charset="0"/>
              </a:rPr>
            </a:br>
            <a:endParaRPr lang="en-GB" sz="4800" dirty="0"/>
          </a:p>
        </p:txBody>
      </p:sp>
      <p:sp>
        <p:nvSpPr>
          <p:cNvPr id="3" name="Subtitle 2"/>
          <p:cNvSpPr>
            <a:spLocks noGrp="1"/>
          </p:cNvSpPr>
          <p:nvPr>
            <p:ph type="subTitle" idx="1"/>
          </p:nvPr>
        </p:nvSpPr>
        <p:spPr>
          <a:xfrm>
            <a:off x="744960" y="5013176"/>
            <a:ext cx="6912768" cy="1104528"/>
          </a:xfrm>
        </p:spPr>
        <p:txBody>
          <a:bodyPr/>
          <a:lstStyle/>
          <a:p>
            <a:pPr algn="l"/>
            <a:r>
              <a:rPr lang="en-GB" sz="1600" dirty="0" smtClean="0">
                <a:latin typeface="+mj-lt"/>
              </a:rPr>
              <a:t>These materials have been devised by Kelly Waters, Adviser – Education Safeguarding, in partnership with Amanda Murr, Briefing </a:t>
            </a:r>
            <a:r>
              <a:rPr lang="en-GB" sz="1600" dirty="0">
                <a:latin typeface="+mj-lt"/>
              </a:rPr>
              <a:t>and Development </a:t>
            </a:r>
            <a:r>
              <a:rPr lang="en-GB" sz="1600" dirty="0" smtClean="0">
                <a:latin typeface="+mj-lt"/>
              </a:rPr>
              <a:t>Officer, Norfolk Constabulary. </a:t>
            </a:r>
            <a:endParaRPr lang="en-GB" sz="1600" dirty="0">
              <a:latin typeface="+mj-lt"/>
            </a:endParaRPr>
          </a:p>
          <a:p>
            <a:endParaRPr lang="en-GB" dirty="0"/>
          </a:p>
        </p:txBody>
      </p:sp>
      <p:pic>
        <p:nvPicPr>
          <p:cNvPr id="1026" name="Picture 2" descr="NC_LOGO_BLUE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656759"/>
            <a:ext cx="280992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ew NCC log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03417"/>
            <a:ext cx="3733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3DEB24DF-6C9C-4534-A4FB-0157EC84E38D}" type="slidenum">
              <a:rPr lang="en-GB" smtClean="0"/>
              <a:pPr>
                <a:defRPr/>
              </a:pPr>
              <a:t>1</a:t>
            </a:fld>
            <a:endParaRPr lang="en-GB" dirty="0"/>
          </a:p>
        </p:txBody>
      </p:sp>
    </p:spTree>
    <p:extLst>
      <p:ext uri="{BB962C8B-B14F-4D97-AF65-F5344CB8AC3E}">
        <p14:creationId xmlns:p14="http://schemas.microsoft.com/office/powerpoint/2010/main" val="829490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544" y="476672"/>
            <a:ext cx="7992888" cy="5139869"/>
          </a:xfrm>
          <a:prstGeom prst="rect">
            <a:avLst/>
          </a:prstGeom>
        </p:spPr>
        <p:txBody>
          <a:bodyPr wrap="square">
            <a:spAutoFit/>
          </a:bodyPr>
          <a:lstStyle/>
          <a:p>
            <a:pPr fontAlgn="base">
              <a:spcBef>
                <a:spcPct val="0"/>
              </a:spcBef>
              <a:spcAft>
                <a:spcPct val="0"/>
              </a:spcAft>
            </a:pPr>
            <a:r>
              <a:rPr lang="en-GB" sz="2800" b="1" dirty="0" smtClean="0">
                <a:solidFill>
                  <a:srgbClr val="003366"/>
                </a:solidFill>
                <a:latin typeface="Arial" pitchFamily="34" charset="0"/>
                <a:cs typeface="Arial" pitchFamily="34" charset="0"/>
              </a:rPr>
              <a:t>Key Principles - Forced Marriage  </a:t>
            </a:r>
          </a:p>
          <a:p>
            <a:pPr fontAlgn="base">
              <a:spcBef>
                <a:spcPct val="0"/>
              </a:spcBef>
              <a:spcAft>
                <a:spcPct val="0"/>
              </a:spcAft>
            </a:pPr>
            <a:endParaRPr lang="en-GB" sz="2000" dirty="0" smtClean="0">
              <a:solidFill>
                <a:srgbClr val="003366"/>
              </a:solidFill>
              <a:latin typeface="Arial" pitchFamily="34" charset="0"/>
              <a:cs typeface="Arial" pitchFamily="34" charset="0"/>
            </a:endParaRPr>
          </a:p>
          <a:p>
            <a:pPr fontAlgn="base">
              <a:spcBef>
                <a:spcPct val="0"/>
              </a:spcBef>
              <a:spcAft>
                <a:spcPct val="0"/>
              </a:spcAft>
            </a:pPr>
            <a:r>
              <a:rPr lang="en-GB" sz="2000" dirty="0" smtClean="0">
                <a:solidFill>
                  <a:srgbClr val="003366"/>
                </a:solidFill>
                <a:latin typeface="Arial" pitchFamily="34" charset="0"/>
                <a:cs typeface="Arial" pitchFamily="34" charset="0"/>
              </a:rPr>
              <a:t>If families have to resort to violence or coercion to make someone marry the persons consent has not been given freely and therefore it is considered a forced marriage</a:t>
            </a:r>
          </a:p>
          <a:p>
            <a:pPr fontAlgn="base">
              <a:spcBef>
                <a:spcPct val="0"/>
              </a:spcBef>
              <a:spcAft>
                <a:spcPct val="0"/>
              </a:spcAft>
            </a:pPr>
            <a:endParaRPr lang="en-GB" sz="2000" dirty="0" smtClean="0">
              <a:solidFill>
                <a:srgbClr val="003366"/>
              </a:solidFill>
              <a:latin typeface="Arial" pitchFamily="34" charset="0"/>
              <a:cs typeface="Arial" pitchFamily="34" charset="0"/>
            </a:endParaRPr>
          </a:p>
          <a:p>
            <a:pPr fontAlgn="base">
              <a:spcBef>
                <a:spcPct val="0"/>
              </a:spcBef>
              <a:spcAft>
                <a:spcPct val="0"/>
              </a:spcAft>
            </a:pPr>
            <a:r>
              <a:rPr lang="en-GB" sz="2000" dirty="0" smtClean="0">
                <a:solidFill>
                  <a:srgbClr val="003366"/>
                </a:solidFill>
                <a:latin typeface="Arial" pitchFamily="34" charset="0"/>
                <a:cs typeface="Arial" pitchFamily="34" charset="0"/>
              </a:rPr>
              <a:t>Where a person lacks capacity to consent to marriage, an offence is also capable of being committed by any conduct carried out with the purpose of causing the victim to marry, whether or not that amounts to violence threats or any form of coercion.</a:t>
            </a:r>
          </a:p>
          <a:p>
            <a:pPr fontAlgn="base">
              <a:spcBef>
                <a:spcPct val="0"/>
              </a:spcBef>
              <a:spcAft>
                <a:spcPct val="0"/>
              </a:spcAft>
            </a:pPr>
            <a:endParaRPr lang="en-GB" sz="2000" dirty="0" smtClean="0">
              <a:solidFill>
                <a:srgbClr val="003366"/>
              </a:solidFill>
              <a:latin typeface="Arial" pitchFamily="34" charset="0"/>
              <a:cs typeface="Arial" pitchFamily="34" charset="0"/>
            </a:endParaRPr>
          </a:p>
          <a:p>
            <a:pPr fontAlgn="base">
              <a:spcBef>
                <a:spcPct val="0"/>
              </a:spcBef>
              <a:spcAft>
                <a:spcPct val="0"/>
              </a:spcAft>
            </a:pPr>
            <a:r>
              <a:rPr lang="en-GB" sz="2000" b="1" dirty="0" smtClean="0">
                <a:solidFill>
                  <a:srgbClr val="003366"/>
                </a:solidFill>
                <a:latin typeface="Arial" pitchFamily="34" charset="0"/>
                <a:cs typeface="Arial" pitchFamily="34" charset="0"/>
              </a:rPr>
              <a:t>One Chance Rule</a:t>
            </a:r>
          </a:p>
          <a:p>
            <a:pPr fontAlgn="base">
              <a:spcBef>
                <a:spcPct val="0"/>
              </a:spcBef>
              <a:spcAft>
                <a:spcPct val="0"/>
              </a:spcAft>
              <a:buFont typeface="Arial" pitchFamily="34" charset="0"/>
              <a:buChar char="•"/>
            </a:pPr>
            <a:r>
              <a:rPr lang="en-GB" sz="2000" dirty="0" smtClean="0">
                <a:solidFill>
                  <a:srgbClr val="003366"/>
                </a:solidFill>
                <a:latin typeface="Arial" pitchFamily="34" charset="0"/>
                <a:cs typeface="Arial" pitchFamily="34" charset="0"/>
              </a:rPr>
              <a:t>One chance to speak to the victim or potential victim </a:t>
            </a:r>
          </a:p>
          <a:p>
            <a:pPr fontAlgn="base">
              <a:spcBef>
                <a:spcPct val="0"/>
              </a:spcBef>
              <a:spcAft>
                <a:spcPct val="0"/>
              </a:spcAft>
              <a:buFont typeface="Arial" pitchFamily="34" charset="0"/>
              <a:buChar char="•"/>
            </a:pPr>
            <a:r>
              <a:rPr lang="en-GB" sz="2000" dirty="0" smtClean="0">
                <a:solidFill>
                  <a:srgbClr val="003366"/>
                </a:solidFill>
                <a:latin typeface="Arial" pitchFamily="34" charset="0"/>
                <a:cs typeface="Arial" pitchFamily="34" charset="0"/>
              </a:rPr>
              <a:t>One chance to save a life from abuse</a:t>
            </a:r>
          </a:p>
          <a:p>
            <a:pPr fontAlgn="base">
              <a:spcBef>
                <a:spcPct val="0"/>
              </a:spcBef>
              <a:spcAft>
                <a:spcPct val="0"/>
              </a:spcAft>
            </a:pPr>
            <a:r>
              <a:rPr lang="en-GB" sz="2000" b="1" dirty="0" smtClean="0">
                <a:solidFill>
                  <a:srgbClr val="003366"/>
                </a:solidFill>
                <a:latin typeface="Arial" pitchFamily="34" charset="0"/>
                <a:cs typeface="Arial" pitchFamily="34" charset="0"/>
              </a:rPr>
              <a:t>Be aware of your responsibilities and obligations when dealing with forced marriage</a:t>
            </a:r>
            <a:r>
              <a:rPr lang="en-GB" sz="2000" dirty="0" smtClean="0">
                <a:solidFill>
                  <a:srgbClr val="003366"/>
                </a:solidFill>
                <a:latin typeface="Arial" pitchFamily="34" charset="0"/>
                <a:cs typeface="Arial" pitchFamily="34" charset="0"/>
              </a:rPr>
              <a:t>.</a:t>
            </a:r>
            <a:endParaRPr lang="en-GB" sz="2000" dirty="0" smtClean="0">
              <a:solidFill>
                <a:srgbClr val="003366"/>
              </a:solidFill>
              <a:cs typeface="Times New Roman" pitchFamily="18" charset="0"/>
            </a:endParaRPr>
          </a:p>
        </p:txBody>
      </p:sp>
      <p:pic>
        <p:nvPicPr>
          <p:cNvPr id="3" name="Picture 2"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1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301" y="1124744"/>
            <a:ext cx="8229600" cy="4090207"/>
          </a:xfrm>
        </p:spPr>
        <p:txBody>
          <a:bodyPr/>
          <a:lstStyle/>
          <a:p>
            <a:pPr marL="0" indent="0">
              <a:spcBef>
                <a:spcPct val="0"/>
              </a:spcBef>
              <a:buNone/>
            </a:pPr>
            <a:r>
              <a:rPr lang="en-GB" dirty="0">
                <a:solidFill>
                  <a:srgbClr val="1F497D"/>
                </a:solidFill>
              </a:rPr>
              <a:t>A joint-initiative with the Home Office offering confidential advice and assistance to: </a:t>
            </a:r>
            <a:endParaRPr lang="en-GB" dirty="0" smtClean="0">
              <a:solidFill>
                <a:srgbClr val="1F497D"/>
              </a:solidFill>
            </a:endParaRPr>
          </a:p>
          <a:p>
            <a:pPr marL="0" indent="0">
              <a:spcBef>
                <a:spcPct val="0"/>
              </a:spcBef>
              <a:buNone/>
            </a:pPr>
            <a:endParaRPr lang="en-GB" sz="1000" dirty="0">
              <a:solidFill>
                <a:srgbClr val="1F497D"/>
              </a:solidFill>
            </a:endParaRPr>
          </a:p>
          <a:p>
            <a:pPr>
              <a:spcBef>
                <a:spcPct val="0"/>
              </a:spcBef>
            </a:pPr>
            <a:r>
              <a:rPr lang="en-GB" dirty="0" smtClean="0">
                <a:solidFill>
                  <a:srgbClr val="1F497D"/>
                </a:solidFill>
              </a:rPr>
              <a:t>those </a:t>
            </a:r>
            <a:r>
              <a:rPr lang="en-GB" dirty="0">
                <a:solidFill>
                  <a:srgbClr val="1F497D"/>
                </a:solidFill>
              </a:rPr>
              <a:t>who have been forced into </a:t>
            </a:r>
            <a:r>
              <a:rPr lang="en-GB" dirty="0" smtClean="0">
                <a:solidFill>
                  <a:srgbClr val="1F497D"/>
                </a:solidFill>
              </a:rPr>
              <a:t>marriage </a:t>
            </a:r>
          </a:p>
          <a:p>
            <a:pPr>
              <a:spcBef>
                <a:spcPct val="0"/>
              </a:spcBef>
            </a:pPr>
            <a:r>
              <a:rPr lang="en-GB" dirty="0" smtClean="0">
                <a:solidFill>
                  <a:srgbClr val="1F497D"/>
                </a:solidFill>
              </a:rPr>
              <a:t>those </a:t>
            </a:r>
            <a:r>
              <a:rPr lang="en-GB" dirty="0">
                <a:solidFill>
                  <a:srgbClr val="1F497D"/>
                </a:solidFill>
              </a:rPr>
              <a:t>at risk of being forced into </a:t>
            </a:r>
            <a:r>
              <a:rPr lang="en-GB" dirty="0" smtClean="0">
                <a:solidFill>
                  <a:srgbClr val="1F497D"/>
                </a:solidFill>
              </a:rPr>
              <a:t>marriage</a:t>
            </a:r>
          </a:p>
          <a:p>
            <a:pPr>
              <a:spcBef>
                <a:spcPct val="0"/>
              </a:spcBef>
            </a:pPr>
            <a:r>
              <a:rPr lang="en-GB" dirty="0" smtClean="0">
                <a:solidFill>
                  <a:srgbClr val="1F497D"/>
                </a:solidFill>
              </a:rPr>
              <a:t>people </a:t>
            </a:r>
            <a:r>
              <a:rPr lang="en-GB" dirty="0">
                <a:solidFill>
                  <a:srgbClr val="1F497D"/>
                </a:solidFill>
              </a:rPr>
              <a:t>worried about friends or relatives </a:t>
            </a:r>
          </a:p>
          <a:p>
            <a:pPr>
              <a:spcBef>
                <a:spcPct val="0"/>
              </a:spcBef>
            </a:pPr>
            <a:r>
              <a:rPr lang="en-GB" dirty="0" smtClean="0">
                <a:solidFill>
                  <a:srgbClr val="1F497D"/>
                </a:solidFill>
              </a:rPr>
              <a:t>professionals </a:t>
            </a:r>
            <a:r>
              <a:rPr lang="en-GB" dirty="0">
                <a:solidFill>
                  <a:srgbClr val="1F497D"/>
                </a:solidFill>
              </a:rPr>
              <a:t>working with actual or </a:t>
            </a:r>
            <a:r>
              <a:rPr lang="en-GB" dirty="0" smtClean="0">
                <a:solidFill>
                  <a:srgbClr val="1F497D"/>
                </a:solidFill>
              </a:rPr>
              <a:t>potential victims </a:t>
            </a:r>
            <a:r>
              <a:rPr lang="en-GB" dirty="0">
                <a:solidFill>
                  <a:srgbClr val="1F497D"/>
                </a:solidFill>
              </a:rPr>
              <a:t>of </a:t>
            </a:r>
            <a:r>
              <a:rPr lang="en-GB" dirty="0" smtClean="0">
                <a:solidFill>
                  <a:srgbClr val="1F497D"/>
                </a:solidFill>
              </a:rPr>
              <a:t>forced </a:t>
            </a:r>
            <a:r>
              <a:rPr lang="en-GB" dirty="0">
                <a:solidFill>
                  <a:srgbClr val="1F497D"/>
                </a:solidFill>
              </a:rPr>
              <a:t>marriage. </a:t>
            </a:r>
            <a:endParaRPr lang="en-GB" dirty="0" smtClean="0">
              <a:solidFill>
                <a:srgbClr val="1F497D"/>
              </a:solidFill>
            </a:endParaRPr>
          </a:p>
          <a:p>
            <a:pPr>
              <a:spcBef>
                <a:spcPct val="0"/>
              </a:spcBef>
            </a:pPr>
            <a:endParaRPr lang="en-GB" sz="1000" dirty="0" smtClean="0">
              <a:solidFill>
                <a:srgbClr val="1F497D"/>
              </a:solidFill>
            </a:endParaRPr>
          </a:p>
          <a:p>
            <a:pPr marL="0" indent="0" algn="ctr">
              <a:spcBef>
                <a:spcPct val="0"/>
              </a:spcBef>
              <a:buNone/>
            </a:pPr>
            <a:r>
              <a:rPr lang="en-GB" sz="3600" b="1" dirty="0" smtClean="0">
                <a:solidFill>
                  <a:schemeClr val="tx2"/>
                </a:solidFill>
              </a:rPr>
              <a:t>Telephone: 020 </a:t>
            </a:r>
            <a:r>
              <a:rPr lang="en-GB" sz="3600" b="1" dirty="0">
                <a:solidFill>
                  <a:schemeClr val="tx2"/>
                </a:solidFill>
              </a:rPr>
              <a:t>7008 0151</a:t>
            </a:r>
            <a:endParaRPr lang="en-GB" sz="3600" dirty="0">
              <a:solidFill>
                <a:schemeClr val="tx2"/>
              </a:solidFill>
            </a:endParaRPr>
          </a:p>
          <a:p>
            <a:pPr marL="0" indent="0" algn="ctr">
              <a:buNone/>
            </a:pPr>
            <a:r>
              <a:rPr lang="en-GB" sz="3600" b="1" dirty="0">
                <a:solidFill>
                  <a:srgbClr val="1F497D"/>
                </a:solidFill>
              </a:rPr>
              <a:t>www.gov.uk/forced-marriage</a:t>
            </a:r>
            <a:endParaRPr lang="en-GB" sz="3600" dirty="0">
              <a:solidFill>
                <a:srgbClr val="1F497D"/>
              </a:solidFill>
            </a:endParaRPr>
          </a:p>
          <a:p>
            <a:pPr marL="0" indent="0">
              <a:buNone/>
            </a:pPr>
            <a:endParaRPr lang="en-GB" dirty="0"/>
          </a:p>
        </p:txBody>
      </p:sp>
      <p:sp>
        <p:nvSpPr>
          <p:cNvPr id="4" name="Title 3"/>
          <p:cNvSpPr>
            <a:spLocks noGrp="1"/>
          </p:cNvSpPr>
          <p:nvPr>
            <p:ph type="title"/>
          </p:nvPr>
        </p:nvSpPr>
        <p:spPr/>
        <p:txBody>
          <a:bodyPr/>
          <a:lstStyle/>
          <a:p>
            <a:r>
              <a:rPr lang="en-GB" b="1" dirty="0">
                <a:solidFill>
                  <a:srgbClr val="1F497D"/>
                </a:solidFill>
              </a:rPr>
              <a:t>Forced Marriage Unit</a:t>
            </a:r>
            <a:r>
              <a:rPr lang="en-GB" dirty="0">
                <a:solidFill>
                  <a:srgbClr val="1F497D"/>
                </a:solidFill>
              </a:rPr>
              <a:t/>
            </a:r>
            <a:br>
              <a:rPr lang="en-GB" dirty="0">
                <a:solidFill>
                  <a:srgbClr val="1F497D"/>
                </a:solidFill>
              </a:rPr>
            </a:br>
            <a:endParaRPr lang="en-GB" dirty="0"/>
          </a:p>
        </p:txBody>
      </p:sp>
      <p:pic>
        <p:nvPicPr>
          <p:cNvPr id="6" name="Picture 5"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96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9750" y="1556792"/>
            <a:ext cx="8064698" cy="4724400"/>
          </a:xfrm>
          <a:prstGeom prst="rect">
            <a:avLst/>
          </a:prstGeom>
          <a:noFill/>
          <a:ln w="9525">
            <a:noFill/>
            <a:miter lim="800000"/>
            <a:headEnd/>
            <a:tailEnd/>
          </a:ln>
        </p:spPr>
        <p:txBody>
          <a:bodyPr/>
          <a:lstStyle/>
          <a:p>
            <a:pPr eaLnBrk="0" hangingPunct="0">
              <a:lnSpc>
                <a:spcPct val="80000"/>
              </a:lnSpc>
              <a:spcBef>
                <a:spcPct val="20000"/>
              </a:spcBef>
              <a:defRPr/>
            </a:pPr>
            <a:r>
              <a:rPr lang="en-GB" sz="2400" u="sng" dirty="0">
                <a:solidFill>
                  <a:srgbClr val="002060"/>
                </a:solidFill>
              </a:rPr>
              <a:t>Don’t</a:t>
            </a:r>
            <a:r>
              <a:rPr lang="en-GB" sz="2400" u="sng" dirty="0" smtClean="0">
                <a:solidFill>
                  <a:srgbClr val="002060"/>
                </a:solidFill>
              </a:rPr>
              <a:t>:</a:t>
            </a:r>
            <a:endParaRPr lang="en-GB" sz="2400" u="sng" dirty="0">
              <a:solidFill>
                <a:srgbClr val="002060"/>
              </a:solidFill>
            </a:endParaRP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Send the victim away</a:t>
            </a:r>
          </a:p>
          <a:p>
            <a:pPr marL="342900" indent="-342900" eaLnBrk="0" hangingPunct="0">
              <a:lnSpc>
                <a:spcPct val="80000"/>
              </a:lnSpc>
              <a:spcBef>
                <a:spcPct val="20000"/>
              </a:spcBef>
              <a:buFont typeface="Arial" panose="020B0604020202020204" pitchFamily="34" charset="0"/>
              <a:buChar char="•"/>
              <a:defRPr/>
            </a:pPr>
            <a:r>
              <a:rPr lang="en-GB" sz="2400" dirty="0">
                <a:solidFill>
                  <a:srgbClr val="002060"/>
                </a:solidFill>
                <a:cs typeface="Arial" panose="020B0604020202020204" pitchFamily="34" charset="0"/>
              </a:rPr>
              <a:t>Ignore what the student has told you or dismiss out of hand the need for immediate </a:t>
            </a:r>
            <a:r>
              <a:rPr lang="en-GB" sz="2400" dirty="0" smtClean="0">
                <a:solidFill>
                  <a:srgbClr val="002060"/>
                </a:solidFill>
                <a:cs typeface="Arial" panose="020B0604020202020204" pitchFamily="34" charset="0"/>
              </a:rPr>
              <a:t>protection</a:t>
            </a:r>
            <a:endParaRPr lang="en-GB" sz="2400" dirty="0">
              <a:solidFill>
                <a:srgbClr val="002060"/>
              </a:solidFill>
              <a:cs typeface="Arial" panose="020B0604020202020204" pitchFamily="34" charset="0"/>
            </a:endParaRP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Underestimate the perpetrators of HBV – </a:t>
            </a:r>
            <a:r>
              <a:rPr lang="en-GB" sz="2400" b="1" dirty="0" smtClean="0">
                <a:solidFill>
                  <a:srgbClr val="002060"/>
                </a:solidFill>
                <a:cs typeface="Arial" pitchFamily="34" charset="0"/>
              </a:rPr>
              <a:t>they DO kill their closest</a:t>
            </a: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Approach the family or community leaders</a:t>
            </a: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Share information without the consent of the individual - if you do have to, discuss with them</a:t>
            </a: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Attempt mediation / use family as interpreters</a:t>
            </a: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Assume it is a racial/cultural issue/faith issue</a:t>
            </a:r>
          </a:p>
          <a:p>
            <a:pPr marL="342900" indent="-342900" eaLnBrk="0" hangingPunct="0">
              <a:lnSpc>
                <a:spcPct val="80000"/>
              </a:lnSpc>
              <a:spcBef>
                <a:spcPct val="20000"/>
              </a:spcBef>
              <a:buFont typeface="Arial" panose="020B0604020202020204" pitchFamily="34" charset="0"/>
              <a:buChar char="•"/>
              <a:defRPr/>
            </a:pPr>
            <a:r>
              <a:rPr lang="en-GB" sz="2400" dirty="0" smtClean="0">
                <a:solidFill>
                  <a:srgbClr val="002060"/>
                </a:solidFill>
                <a:cs typeface="Arial" pitchFamily="34" charset="0"/>
              </a:rPr>
              <a:t>Assume someone of a similar ethnic origin is best to deal with such a case</a:t>
            </a:r>
          </a:p>
          <a:p>
            <a:pPr eaLnBrk="0" hangingPunct="0">
              <a:lnSpc>
                <a:spcPct val="80000"/>
              </a:lnSpc>
              <a:spcBef>
                <a:spcPct val="20000"/>
              </a:spcBef>
              <a:defRPr/>
            </a:pPr>
            <a:endParaRPr lang="en-GB" sz="2000" dirty="0">
              <a:solidFill>
                <a:srgbClr val="002060"/>
              </a:solidFill>
              <a:cs typeface="Arial" pitchFamily="34" charset="0"/>
            </a:endParaRPr>
          </a:p>
        </p:txBody>
      </p:sp>
      <p:sp>
        <p:nvSpPr>
          <p:cNvPr id="2" name="Title 1"/>
          <p:cNvSpPr>
            <a:spLocks noGrp="1"/>
          </p:cNvSpPr>
          <p:nvPr>
            <p:ph type="title"/>
          </p:nvPr>
        </p:nvSpPr>
        <p:spPr/>
        <p:txBody>
          <a:bodyPr/>
          <a:lstStyle/>
          <a:p>
            <a:r>
              <a:rPr lang="en-GB" sz="3600" b="1" dirty="0" smtClean="0">
                <a:solidFill>
                  <a:srgbClr val="002060"/>
                </a:solidFill>
              </a:rPr>
              <a:t>If you are concerned about Forced Marriage</a:t>
            </a:r>
            <a:endParaRPr lang="en-GB" sz="3600" b="1" dirty="0">
              <a:solidFill>
                <a:srgbClr val="002060"/>
              </a:solidFill>
            </a:endParaRPr>
          </a:p>
        </p:txBody>
      </p:sp>
      <p:pic>
        <p:nvPicPr>
          <p:cNvPr id="6" name="Picture 5"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196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9750" y="1556792"/>
            <a:ext cx="8064698" cy="4724400"/>
          </a:xfrm>
          <a:prstGeom prst="rect">
            <a:avLst/>
          </a:prstGeom>
          <a:noFill/>
          <a:ln w="9525">
            <a:noFill/>
            <a:miter lim="800000"/>
            <a:headEnd/>
            <a:tailEnd/>
          </a:ln>
        </p:spPr>
        <p:txBody>
          <a:bodyPr/>
          <a:lstStyle/>
          <a:p>
            <a:pPr eaLnBrk="0" hangingPunct="0">
              <a:lnSpc>
                <a:spcPct val="80000"/>
              </a:lnSpc>
              <a:spcBef>
                <a:spcPct val="20000"/>
              </a:spcBef>
              <a:defRPr/>
            </a:pPr>
            <a:r>
              <a:rPr lang="en-GB" sz="2800" u="sng" dirty="0" smtClean="0">
                <a:solidFill>
                  <a:srgbClr val="002060"/>
                </a:solidFill>
              </a:rPr>
              <a:t>Do:</a:t>
            </a:r>
          </a:p>
          <a:p>
            <a:pPr eaLnBrk="0" hangingPunct="0">
              <a:lnSpc>
                <a:spcPct val="80000"/>
              </a:lnSpc>
              <a:spcBef>
                <a:spcPct val="20000"/>
              </a:spcBef>
              <a:defRPr/>
            </a:pPr>
            <a:r>
              <a:rPr lang="en-GB" sz="2800" dirty="0" smtClean="0">
                <a:solidFill>
                  <a:srgbClr val="002060"/>
                </a:solidFill>
                <a:cs typeface="Arial" pitchFamily="34" charset="0"/>
              </a:rPr>
              <a:t>Believe </a:t>
            </a:r>
            <a:r>
              <a:rPr lang="en-GB" sz="2800" dirty="0">
                <a:solidFill>
                  <a:srgbClr val="002060"/>
                </a:solidFill>
                <a:cs typeface="Arial" pitchFamily="34" charset="0"/>
              </a:rPr>
              <a:t>the victim</a:t>
            </a:r>
          </a:p>
          <a:p>
            <a:pPr marL="342900" indent="-342900" eaLnBrk="0" hangingPunct="0">
              <a:lnSpc>
                <a:spcPct val="90000"/>
              </a:lnSpc>
              <a:spcBef>
                <a:spcPct val="20000"/>
              </a:spcBef>
              <a:buFont typeface="Arial" panose="020B0604020202020204" pitchFamily="34" charset="0"/>
              <a:buChar char="•"/>
              <a:defRPr/>
            </a:pPr>
            <a:r>
              <a:rPr lang="en-GB" sz="2800" dirty="0">
                <a:solidFill>
                  <a:srgbClr val="002060"/>
                </a:solidFill>
                <a:cs typeface="Arial" pitchFamily="34" charset="0"/>
              </a:rPr>
              <a:t>See the victim alone/consider their wishes (vulnerable not able to make logical decisions)</a:t>
            </a:r>
          </a:p>
          <a:p>
            <a:pPr marL="342900" indent="-342900" eaLnBrk="0" hangingPunct="0">
              <a:lnSpc>
                <a:spcPct val="90000"/>
              </a:lnSpc>
              <a:spcBef>
                <a:spcPct val="20000"/>
              </a:spcBef>
              <a:buFont typeface="Arial" panose="020B0604020202020204" pitchFamily="34" charset="0"/>
              <a:buChar char="•"/>
              <a:defRPr/>
            </a:pPr>
            <a:r>
              <a:rPr lang="en-GB" sz="2800" dirty="0">
                <a:solidFill>
                  <a:srgbClr val="002060"/>
                </a:solidFill>
                <a:cs typeface="Arial" pitchFamily="34" charset="0"/>
              </a:rPr>
              <a:t>Give reassurance of the victims confidentiality</a:t>
            </a:r>
          </a:p>
          <a:p>
            <a:pPr marL="342900" indent="-342900" eaLnBrk="0" hangingPunct="0">
              <a:lnSpc>
                <a:spcPct val="90000"/>
              </a:lnSpc>
              <a:spcBef>
                <a:spcPct val="20000"/>
              </a:spcBef>
              <a:buFont typeface="Arial" panose="020B0604020202020204" pitchFamily="34" charset="0"/>
              <a:buChar char="•"/>
              <a:defRPr/>
            </a:pPr>
            <a:r>
              <a:rPr lang="en-GB" sz="2800" dirty="0">
                <a:solidFill>
                  <a:srgbClr val="002060"/>
                </a:solidFill>
                <a:cs typeface="Arial" pitchFamily="34" charset="0"/>
              </a:rPr>
              <a:t>Gather as much information from the victim as possible</a:t>
            </a:r>
          </a:p>
          <a:p>
            <a:pPr marL="342900" indent="-342900" eaLnBrk="0" hangingPunct="0">
              <a:lnSpc>
                <a:spcPct val="90000"/>
              </a:lnSpc>
              <a:spcBef>
                <a:spcPct val="20000"/>
              </a:spcBef>
              <a:buFont typeface="Arial" panose="020B0604020202020204" pitchFamily="34" charset="0"/>
              <a:buChar char="•"/>
              <a:defRPr/>
            </a:pPr>
            <a:r>
              <a:rPr lang="en-GB" sz="2800" b="1" dirty="0">
                <a:solidFill>
                  <a:srgbClr val="002060"/>
                </a:solidFill>
                <a:cs typeface="Arial" pitchFamily="34" charset="0"/>
              </a:rPr>
              <a:t>Follow your child protection procedures and talk to your Senior Designated Professional without delay in order to get support from other agencies</a:t>
            </a:r>
          </a:p>
          <a:p>
            <a:pPr eaLnBrk="0" hangingPunct="0">
              <a:lnSpc>
                <a:spcPct val="80000"/>
              </a:lnSpc>
              <a:spcBef>
                <a:spcPct val="20000"/>
              </a:spcBef>
              <a:defRPr/>
            </a:pPr>
            <a:endParaRPr lang="en-GB" sz="2000" dirty="0">
              <a:solidFill>
                <a:srgbClr val="002060"/>
              </a:solidFill>
              <a:cs typeface="Arial" pitchFamily="34" charset="0"/>
            </a:endParaRPr>
          </a:p>
        </p:txBody>
      </p:sp>
      <p:sp>
        <p:nvSpPr>
          <p:cNvPr id="2" name="Title 1"/>
          <p:cNvSpPr>
            <a:spLocks noGrp="1"/>
          </p:cNvSpPr>
          <p:nvPr>
            <p:ph type="title"/>
          </p:nvPr>
        </p:nvSpPr>
        <p:spPr/>
        <p:txBody>
          <a:bodyPr/>
          <a:lstStyle/>
          <a:p>
            <a:r>
              <a:rPr lang="en-GB" sz="3600" b="1" dirty="0" smtClean="0">
                <a:solidFill>
                  <a:srgbClr val="002060"/>
                </a:solidFill>
              </a:rPr>
              <a:t>If you are concerned about Forced Marriage</a:t>
            </a:r>
            <a:endParaRPr lang="en-GB" sz="3600" b="1" dirty="0">
              <a:solidFill>
                <a:srgbClr val="002060"/>
              </a:solidFill>
            </a:endParaRPr>
          </a:p>
        </p:txBody>
      </p:sp>
      <p:pic>
        <p:nvPicPr>
          <p:cNvPr id="4" name="Picture 3"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01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8"/>
          <p:cNvPicPr>
            <a:picLocks noChangeAspect="1" noChangeArrowheads="1"/>
          </p:cNvPicPr>
          <p:nvPr/>
        </p:nvPicPr>
        <p:blipFill>
          <a:blip r:embed="rId3" cstate="print"/>
          <a:srcRect l="55469" t="49805" r="37656" b="31641"/>
          <a:stretch>
            <a:fillRect/>
          </a:stretch>
        </p:blipFill>
        <p:spPr bwMode="auto">
          <a:xfrm>
            <a:off x="5724128" y="1196752"/>
            <a:ext cx="1872208" cy="2023499"/>
          </a:xfrm>
          <a:prstGeom prst="rect">
            <a:avLst/>
          </a:prstGeom>
          <a:noFill/>
        </p:spPr>
      </p:pic>
      <p:pic>
        <p:nvPicPr>
          <p:cNvPr id="6" name="Picture 5" descr="But its not fair">
            <a:hlinkClick r:id="rId4" tgtFrame="_blank"/>
          </p:cNvPr>
          <p:cNvPicPr/>
          <p:nvPr/>
        </p:nvPicPr>
        <p:blipFill>
          <a:blip r:embed="rId5" cstate="print"/>
          <a:srcRect/>
          <a:stretch>
            <a:fillRect/>
          </a:stretch>
        </p:blipFill>
        <p:spPr bwMode="auto">
          <a:xfrm>
            <a:off x="5868144" y="3487275"/>
            <a:ext cx="1656184" cy="2183904"/>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l="20372" t="14391" r="21747" b="3907"/>
          <a:stretch>
            <a:fillRect/>
          </a:stretch>
        </p:blipFill>
        <p:spPr bwMode="auto">
          <a:xfrm>
            <a:off x="611560" y="1988840"/>
            <a:ext cx="3600400" cy="3049318"/>
          </a:xfrm>
          <a:prstGeom prst="rect">
            <a:avLst/>
          </a:prstGeom>
          <a:noFill/>
          <a:ln w="9525">
            <a:noFill/>
            <a:miter lim="800000"/>
            <a:headEnd/>
            <a:tailEnd/>
          </a:ln>
        </p:spPr>
      </p:pic>
      <p:pic>
        <p:nvPicPr>
          <p:cNvPr id="7" name="Picture 6" descr="New NCC logo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C_LOGO_BLUE_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txBox="1">
            <a:spLocks noGrp="1"/>
          </p:cNvSpPr>
          <p:nvPr>
            <p:ph type="title"/>
          </p:nvPr>
        </p:nvSpPr>
        <p:spPr>
          <a:xfrm>
            <a:off x="451542" y="332656"/>
            <a:ext cx="8229600" cy="707886"/>
          </a:xfrm>
          <a:prstGeom prst="rect">
            <a:avLst/>
          </a:prstGeom>
          <a:noFill/>
        </p:spPr>
        <p:txBody>
          <a:bodyPr wrap="square" rtlCol="0">
            <a:spAutoFit/>
          </a:bodyPr>
          <a:lstStyle/>
          <a:p>
            <a:pPr fontAlgn="base">
              <a:spcBef>
                <a:spcPct val="0"/>
              </a:spcBef>
              <a:spcAft>
                <a:spcPct val="0"/>
              </a:spcAft>
            </a:pPr>
            <a:r>
              <a:rPr lang="en-GB" sz="4000" b="1" dirty="0" smtClean="0">
                <a:solidFill>
                  <a:srgbClr val="1F497D"/>
                </a:solidFill>
                <a:latin typeface="Arial" pitchFamily="34" charset="0"/>
              </a:rPr>
              <a:t>Freedom Charity </a:t>
            </a:r>
          </a:p>
        </p:txBody>
      </p:sp>
      <p:sp>
        <p:nvSpPr>
          <p:cNvPr id="3" name="Rectangle 2"/>
          <p:cNvSpPr/>
          <p:nvPr/>
        </p:nvSpPr>
        <p:spPr>
          <a:xfrm>
            <a:off x="611560" y="1208875"/>
            <a:ext cx="4572000" cy="646331"/>
          </a:xfrm>
          <a:prstGeom prst="rect">
            <a:avLst/>
          </a:prstGeom>
        </p:spPr>
        <p:txBody>
          <a:bodyPr>
            <a:spAutoFit/>
          </a:bodyPr>
          <a:lstStyle/>
          <a:p>
            <a:pPr fontAlgn="base">
              <a:spcBef>
                <a:spcPct val="0"/>
              </a:spcBef>
              <a:spcAft>
                <a:spcPct val="0"/>
              </a:spcAft>
            </a:pPr>
            <a:r>
              <a:rPr lang="en-GB" dirty="0">
                <a:solidFill>
                  <a:srgbClr val="1F497D"/>
                </a:solidFill>
                <a:latin typeface="Arial" pitchFamily="34" charset="0"/>
              </a:rPr>
              <a:t>24/7 Helpline - 0845 607 0133</a:t>
            </a:r>
          </a:p>
          <a:p>
            <a:pPr fontAlgn="base">
              <a:spcBef>
                <a:spcPct val="0"/>
              </a:spcBef>
              <a:spcAft>
                <a:spcPct val="0"/>
              </a:spcAft>
            </a:pPr>
            <a:r>
              <a:rPr lang="en-GB" dirty="0">
                <a:solidFill>
                  <a:srgbClr val="1F497D"/>
                </a:solidFill>
                <a:latin typeface="Arial" pitchFamily="34" charset="0"/>
              </a:rPr>
              <a:t>Text – ‘4freedom’  to 88802 </a:t>
            </a:r>
            <a:endParaRPr lang="en-GB" dirty="0"/>
          </a:p>
        </p:txBody>
      </p:sp>
    </p:spTree>
    <p:extLst>
      <p:ext uri="{BB962C8B-B14F-4D97-AF65-F5344CB8AC3E}">
        <p14:creationId xmlns:p14="http://schemas.microsoft.com/office/powerpoint/2010/main" val="499693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67544" y="908720"/>
            <a:ext cx="8077200" cy="4580037"/>
          </a:xfrm>
          <a:prstGeom prst="rect">
            <a:avLst/>
          </a:prstGeom>
          <a:noFill/>
          <a:ln w="9525">
            <a:noFill/>
            <a:miter lim="800000"/>
            <a:headEnd/>
            <a:tailEnd/>
          </a:ln>
        </p:spPr>
        <p:txBody>
          <a:bodyPr/>
          <a:lstStyle/>
          <a:p>
            <a:r>
              <a:rPr lang="en-GB" sz="2400" b="1" dirty="0">
                <a:solidFill>
                  <a:srgbClr val="002060"/>
                </a:solidFill>
              </a:rPr>
              <a:t>If you have concerns that a child is at risk you should contact </a:t>
            </a:r>
            <a:r>
              <a:rPr lang="en-GB" sz="2400" b="1" u="sng" dirty="0">
                <a:solidFill>
                  <a:srgbClr val="002060"/>
                </a:solidFill>
                <a:hlinkClick r:id="rId3"/>
              </a:rPr>
              <a:t>Norfolk MASH</a:t>
            </a:r>
            <a:r>
              <a:rPr lang="en-GB" sz="2400" b="1" dirty="0">
                <a:solidFill>
                  <a:srgbClr val="002060"/>
                </a:solidFill>
              </a:rPr>
              <a:t> and/or Norfolk Constabulary without delay: </a:t>
            </a:r>
            <a:endParaRPr lang="en-GB" sz="2400" dirty="0">
              <a:solidFill>
                <a:srgbClr val="002060"/>
              </a:solidFill>
            </a:endParaRPr>
          </a:p>
          <a:p>
            <a:r>
              <a:rPr lang="en-GB" sz="2400" b="1" dirty="0">
                <a:solidFill>
                  <a:srgbClr val="002060"/>
                </a:solidFill>
              </a:rPr>
              <a:t>MASH: 	</a:t>
            </a:r>
            <a:r>
              <a:rPr lang="en-GB" sz="2400" b="1" dirty="0" smtClean="0">
                <a:solidFill>
                  <a:srgbClr val="002060"/>
                </a:solidFill>
              </a:rPr>
              <a:t>		0344 </a:t>
            </a:r>
            <a:r>
              <a:rPr lang="en-GB" sz="2400" b="1" dirty="0">
                <a:solidFill>
                  <a:srgbClr val="002060"/>
                </a:solidFill>
              </a:rPr>
              <a:t>800 8020</a:t>
            </a:r>
            <a:endParaRPr lang="en-GB" sz="2400" dirty="0">
              <a:solidFill>
                <a:srgbClr val="002060"/>
              </a:solidFill>
            </a:endParaRPr>
          </a:p>
          <a:p>
            <a:r>
              <a:rPr lang="en-GB" sz="2400" b="1" dirty="0">
                <a:solidFill>
                  <a:srgbClr val="002060"/>
                </a:solidFill>
              </a:rPr>
              <a:t>Norfolk Constabulary: 	101</a:t>
            </a:r>
            <a:r>
              <a:rPr lang="en-GB" sz="2400" dirty="0">
                <a:solidFill>
                  <a:srgbClr val="002060"/>
                </a:solidFill>
              </a:rPr>
              <a:t> </a:t>
            </a:r>
            <a:r>
              <a:rPr lang="en-GB" sz="2400" b="1" dirty="0">
                <a:solidFill>
                  <a:srgbClr val="002060"/>
                </a:solidFill>
              </a:rPr>
              <a:t>or in</a:t>
            </a:r>
            <a:r>
              <a:rPr lang="en-GB" sz="2400" dirty="0">
                <a:solidFill>
                  <a:srgbClr val="002060"/>
                </a:solidFill>
              </a:rPr>
              <a:t> </a:t>
            </a:r>
            <a:r>
              <a:rPr lang="en-GB" sz="2400" b="1" dirty="0">
                <a:solidFill>
                  <a:srgbClr val="002060"/>
                </a:solidFill>
              </a:rPr>
              <a:t>urgent cases dial</a:t>
            </a:r>
            <a:r>
              <a:rPr lang="en-GB" sz="2400" dirty="0">
                <a:solidFill>
                  <a:srgbClr val="002060"/>
                </a:solidFill>
              </a:rPr>
              <a:t> </a:t>
            </a:r>
            <a:r>
              <a:rPr lang="en-GB" sz="2400" b="1" dirty="0" smtClean="0">
                <a:solidFill>
                  <a:srgbClr val="002060"/>
                </a:solidFill>
              </a:rPr>
              <a:t>999</a:t>
            </a:r>
          </a:p>
          <a:p>
            <a:endParaRPr lang="en-GB" sz="1200" b="1" dirty="0">
              <a:solidFill>
                <a:srgbClr val="002060"/>
              </a:solidFill>
            </a:endParaRP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Karma </a:t>
            </a:r>
            <a:r>
              <a:rPr lang="en-GB" sz="2000" dirty="0">
                <a:solidFill>
                  <a:srgbClr val="002060"/>
                </a:solidFill>
                <a:cs typeface="Arial" pitchFamily="34" charset="0"/>
              </a:rPr>
              <a:t>Nirvana Honour Network Helpline –  0800 </a:t>
            </a:r>
            <a:r>
              <a:rPr lang="en-GB" sz="2000" dirty="0" smtClean="0">
                <a:solidFill>
                  <a:srgbClr val="002060"/>
                </a:solidFill>
                <a:cs typeface="Arial" pitchFamily="34" charset="0"/>
              </a:rPr>
              <a:t>5999 247</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IKROW </a:t>
            </a:r>
            <a:r>
              <a:rPr lang="en-GB" sz="2000" dirty="0">
                <a:solidFill>
                  <a:srgbClr val="002060"/>
                </a:solidFill>
                <a:cs typeface="Arial" pitchFamily="34" charset="0"/>
              </a:rPr>
              <a:t>– Iranian &amp; Kurdish Women</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Forced </a:t>
            </a:r>
            <a:r>
              <a:rPr lang="en-GB" sz="2000" dirty="0">
                <a:solidFill>
                  <a:srgbClr val="002060"/>
                </a:solidFill>
                <a:cs typeface="Arial" pitchFamily="34" charset="0"/>
              </a:rPr>
              <a:t>Marriage Unit </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Southall </a:t>
            </a:r>
            <a:r>
              <a:rPr lang="en-GB" sz="2000" dirty="0">
                <a:solidFill>
                  <a:srgbClr val="002060"/>
                </a:solidFill>
                <a:cs typeface="Arial" pitchFamily="34" charset="0"/>
              </a:rPr>
              <a:t>Black Sisters</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Women’s </a:t>
            </a:r>
            <a:r>
              <a:rPr lang="en-GB" sz="2000" dirty="0">
                <a:solidFill>
                  <a:srgbClr val="002060"/>
                </a:solidFill>
                <a:cs typeface="Arial" pitchFamily="34" charset="0"/>
              </a:rPr>
              <a:t>Aid</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NSPCC </a:t>
            </a:r>
            <a:r>
              <a:rPr lang="en-GB" sz="2000" dirty="0">
                <a:solidFill>
                  <a:srgbClr val="002060"/>
                </a:solidFill>
                <a:cs typeface="Arial" pitchFamily="34" charset="0"/>
              </a:rPr>
              <a:t>Asian Helpline </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Health</a:t>
            </a:r>
            <a:r>
              <a:rPr lang="en-GB" sz="2000" dirty="0">
                <a:solidFill>
                  <a:srgbClr val="002060"/>
                </a:solidFill>
                <a:cs typeface="Arial" pitchFamily="34" charset="0"/>
              </a:rPr>
              <a:t>, Research &amp; Development (FORWARD)	</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The </a:t>
            </a:r>
            <a:r>
              <a:rPr lang="en-GB" sz="2000" dirty="0">
                <a:solidFill>
                  <a:srgbClr val="002060"/>
                </a:solidFill>
                <a:cs typeface="Arial" pitchFamily="34" charset="0"/>
              </a:rPr>
              <a:t>African Well Women’s Clinic (AWWC)</a:t>
            </a:r>
          </a:p>
          <a:p>
            <a:pPr marL="342900" indent="-342900" eaLnBrk="0" hangingPunct="0">
              <a:spcBef>
                <a:spcPts val="0"/>
              </a:spcBef>
              <a:buFont typeface="Arial" panose="020B0604020202020204" pitchFamily="34" charset="0"/>
              <a:buChar char="•"/>
              <a:defRPr/>
            </a:pPr>
            <a:r>
              <a:rPr lang="en-GB" sz="2000" dirty="0" smtClean="0">
                <a:solidFill>
                  <a:srgbClr val="002060"/>
                </a:solidFill>
                <a:cs typeface="Arial" pitchFamily="34" charset="0"/>
              </a:rPr>
              <a:t>MASH partner agencies</a:t>
            </a:r>
          </a:p>
          <a:p>
            <a:pPr marL="342900" indent="-342900" eaLnBrk="0" hangingPunct="0">
              <a:lnSpc>
                <a:spcPct val="90000"/>
              </a:lnSpc>
              <a:spcBef>
                <a:spcPct val="20000"/>
              </a:spcBef>
              <a:buFont typeface="Arial" panose="020B0604020202020204" pitchFamily="34" charset="0"/>
              <a:buChar char="•"/>
              <a:defRPr/>
            </a:pPr>
            <a:r>
              <a:rPr lang="en-GB" sz="2000" dirty="0" smtClean="0">
                <a:solidFill>
                  <a:srgbClr val="002060"/>
                </a:solidFill>
                <a:cs typeface="Arial" pitchFamily="34" charset="0"/>
              </a:rPr>
              <a:t>All agencies are listed in the back of the FM and FGM Guidance  documents </a:t>
            </a:r>
            <a:endParaRPr lang="en-GB" sz="2000" dirty="0">
              <a:solidFill>
                <a:srgbClr val="002060"/>
              </a:solidFill>
              <a:cs typeface="Arial" pitchFamily="34" charset="0"/>
            </a:endParaRPr>
          </a:p>
          <a:p>
            <a:pPr eaLnBrk="0" hangingPunct="0">
              <a:lnSpc>
                <a:spcPct val="90000"/>
              </a:lnSpc>
              <a:spcBef>
                <a:spcPct val="20000"/>
              </a:spcBef>
              <a:defRPr/>
            </a:pPr>
            <a:endParaRPr lang="en-GB" sz="2400" dirty="0">
              <a:solidFill>
                <a:srgbClr val="002060"/>
              </a:solidFill>
              <a:latin typeface="+mn-lt"/>
            </a:endParaRPr>
          </a:p>
          <a:p>
            <a:pPr eaLnBrk="0" hangingPunct="0">
              <a:lnSpc>
                <a:spcPct val="90000"/>
              </a:lnSpc>
              <a:spcBef>
                <a:spcPct val="20000"/>
              </a:spcBef>
              <a:buFont typeface="Arial" pitchFamily="34" charset="0"/>
              <a:buChar char="•"/>
              <a:defRPr/>
            </a:pPr>
            <a:endParaRPr lang="en-GB" sz="2400" dirty="0">
              <a:solidFill>
                <a:srgbClr val="002060"/>
              </a:solidFill>
              <a:latin typeface="+mn-lt"/>
            </a:endParaRPr>
          </a:p>
        </p:txBody>
      </p:sp>
      <p:sp>
        <p:nvSpPr>
          <p:cNvPr id="5" name="Rectangle 2"/>
          <p:cNvSpPr txBox="1">
            <a:spLocks noChangeArrowheads="1"/>
          </p:cNvSpPr>
          <p:nvPr/>
        </p:nvSpPr>
        <p:spPr bwMode="auto">
          <a:xfrm>
            <a:off x="467544" y="274801"/>
            <a:ext cx="7772400" cy="457200"/>
          </a:xfrm>
          <a:prstGeom prst="rect">
            <a:avLst/>
          </a:prstGeom>
          <a:noFill/>
          <a:ln w="9525">
            <a:noFill/>
            <a:miter lim="800000"/>
            <a:headEnd/>
            <a:tailEnd/>
          </a:ln>
        </p:spPr>
        <p:txBody>
          <a:bodyPr anchor="ctr"/>
          <a:lstStyle/>
          <a:p>
            <a:pPr algn="ctr" eaLnBrk="0" hangingPunct="0">
              <a:defRPr/>
            </a:pPr>
            <a:r>
              <a:rPr lang="en-GB" sz="4400" b="1" dirty="0" smtClean="0">
                <a:solidFill>
                  <a:srgbClr val="002060"/>
                </a:solidFill>
                <a:latin typeface="+mj-lt"/>
                <a:ea typeface="+mj-ea"/>
                <a:cs typeface="+mj-cs"/>
              </a:rPr>
              <a:t>Further Support</a:t>
            </a:r>
            <a:endParaRPr lang="en-GB" sz="4400" b="1" dirty="0">
              <a:solidFill>
                <a:srgbClr val="002060"/>
              </a:solidFill>
              <a:latin typeface="+mj-lt"/>
              <a:ea typeface="+mj-ea"/>
              <a:cs typeface="+mj-cs"/>
            </a:endParaRPr>
          </a:p>
        </p:txBody>
      </p:sp>
      <p:pic>
        <p:nvPicPr>
          <p:cNvPr id="7" name="Picture 6" descr="New NCC logo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C_LOGO_BLUE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69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76672"/>
            <a:ext cx="8229600" cy="1143000"/>
          </a:xfrm>
        </p:spPr>
        <p:txBody>
          <a:bodyPr/>
          <a:lstStyle/>
          <a:p>
            <a:r>
              <a:rPr lang="en-GB" sz="3600" b="1" dirty="0">
                <a:solidFill>
                  <a:srgbClr val="1F497D"/>
                </a:solidFill>
              </a:rPr>
              <a:t>Association of Chief Police Officers Definition</a:t>
            </a:r>
            <a:r>
              <a:rPr lang="en-GB" sz="3600" dirty="0">
                <a:solidFill>
                  <a:srgbClr val="1F497D"/>
                </a:solidFill>
              </a:rPr>
              <a:t> </a:t>
            </a:r>
            <a:br>
              <a:rPr lang="en-GB" sz="3600" dirty="0">
                <a:solidFill>
                  <a:srgbClr val="1F497D"/>
                </a:solidFill>
              </a:rPr>
            </a:br>
            <a:endParaRPr lang="en-GB" sz="3600" dirty="0"/>
          </a:p>
        </p:txBody>
      </p:sp>
      <p:sp>
        <p:nvSpPr>
          <p:cNvPr id="5" name="Content Placeholder 4"/>
          <p:cNvSpPr>
            <a:spLocks noGrp="1"/>
          </p:cNvSpPr>
          <p:nvPr>
            <p:ph idx="1"/>
          </p:nvPr>
        </p:nvSpPr>
        <p:spPr/>
        <p:txBody>
          <a:bodyPr/>
          <a:lstStyle/>
          <a:p>
            <a:pPr marL="0" indent="0">
              <a:spcBef>
                <a:spcPct val="0"/>
              </a:spcBef>
              <a:buNone/>
            </a:pPr>
            <a:r>
              <a:rPr lang="en-GB" sz="4000" b="1" dirty="0" smtClean="0">
                <a:solidFill>
                  <a:srgbClr val="1F497D"/>
                </a:solidFill>
              </a:rPr>
              <a:t>‘</a:t>
            </a:r>
            <a:r>
              <a:rPr lang="en-GB" sz="4000" b="1" dirty="0">
                <a:solidFill>
                  <a:srgbClr val="1F497D"/>
                </a:solidFill>
              </a:rPr>
              <a:t>Honour based violence’ is a crime or incident, which has or may have been committed to protect or defend the honour of the family and/or community’.</a:t>
            </a:r>
          </a:p>
          <a:p>
            <a:endParaRPr lang="en-GB" dirty="0"/>
          </a:p>
        </p:txBody>
      </p:sp>
      <p:pic>
        <p:nvPicPr>
          <p:cNvPr id="7" name="Picture 6"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341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Box 14"/>
          <p:cNvSpPr txBox="1">
            <a:spLocks noChangeArrowheads="1"/>
          </p:cNvSpPr>
          <p:nvPr/>
        </p:nvSpPr>
        <p:spPr bwMode="auto">
          <a:xfrm>
            <a:off x="539552" y="476672"/>
            <a:ext cx="7992888" cy="1077218"/>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smtClean="0">
                <a:solidFill>
                  <a:srgbClr val="1F497D"/>
                </a:solidFill>
              </a:rPr>
              <a:t> </a:t>
            </a:r>
          </a:p>
          <a:p>
            <a:pPr fontAlgn="base">
              <a:spcBef>
                <a:spcPct val="0"/>
              </a:spcBef>
              <a:spcAft>
                <a:spcPct val="0"/>
              </a:spcAft>
            </a:pPr>
            <a:endParaRPr lang="en-US" sz="1200" b="1" dirty="0" smtClean="0">
              <a:solidFill>
                <a:srgbClr val="1F497D"/>
              </a:solidFill>
            </a:endParaRPr>
          </a:p>
          <a:p>
            <a:pPr fontAlgn="base">
              <a:spcBef>
                <a:spcPct val="0"/>
              </a:spcBef>
              <a:spcAft>
                <a:spcPct val="0"/>
              </a:spcAft>
            </a:pPr>
            <a:endParaRPr lang="en-US" sz="1200" b="1" dirty="0" smtClean="0">
              <a:solidFill>
                <a:srgbClr val="1F497D"/>
              </a:solidFill>
            </a:endParaRPr>
          </a:p>
          <a:p>
            <a:pPr fontAlgn="base">
              <a:spcBef>
                <a:spcPct val="0"/>
              </a:spcBef>
              <a:spcAft>
                <a:spcPct val="0"/>
              </a:spcAft>
            </a:pPr>
            <a:endParaRPr lang="en-GB" sz="2800" b="1" dirty="0">
              <a:solidFill>
                <a:srgbClr val="1F497D"/>
              </a:solidFill>
            </a:endParaRPr>
          </a:p>
        </p:txBody>
      </p:sp>
      <p:sp>
        <p:nvSpPr>
          <p:cNvPr id="2" name="Title 1"/>
          <p:cNvSpPr>
            <a:spLocks noGrp="1"/>
          </p:cNvSpPr>
          <p:nvPr>
            <p:ph type="title"/>
          </p:nvPr>
        </p:nvSpPr>
        <p:spPr/>
        <p:txBody>
          <a:bodyPr/>
          <a:lstStyle/>
          <a:p>
            <a:r>
              <a:rPr lang="en-US" b="1" dirty="0">
                <a:solidFill>
                  <a:srgbClr val="1F497D"/>
                </a:solidFill>
              </a:rPr>
              <a:t>Offences </a:t>
            </a:r>
            <a:br>
              <a:rPr lang="en-US" b="1" dirty="0">
                <a:solidFill>
                  <a:srgbClr val="1F497D"/>
                </a:solidFill>
              </a:rPr>
            </a:br>
            <a:endParaRPr lang="en-GB" dirty="0"/>
          </a:p>
        </p:txBody>
      </p:sp>
      <p:sp>
        <p:nvSpPr>
          <p:cNvPr id="3" name="Content Placeholder 2"/>
          <p:cNvSpPr>
            <a:spLocks noGrp="1"/>
          </p:cNvSpPr>
          <p:nvPr>
            <p:ph sz="half" idx="1"/>
          </p:nvPr>
        </p:nvSpPr>
        <p:spPr>
          <a:xfrm>
            <a:off x="457200" y="1015282"/>
            <a:ext cx="4038600" cy="5110884"/>
          </a:xfrm>
        </p:spPr>
        <p:txBody>
          <a:bodyPr/>
          <a:lstStyle/>
          <a:p>
            <a:pPr>
              <a:spcBef>
                <a:spcPct val="0"/>
              </a:spcBef>
            </a:pPr>
            <a:r>
              <a:rPr lang="en-US" sz="2300" b="1" dirty="0" smtClean="0">
                <a:solidFill>
                  <a:srgbClr val="1F497D"/>
                </a:solidFill>
                <a:latin typeface="Arial" pitchFamily="34" charset="0"/>
                <a:cs typeface="Arial" pitchFamily="34" charset="0"/>
              </a:rPr>
              <a:t>Murder</a:t>
            </a:r>
            <a:endParaRPr lang="en-US" sz="2300" b="1" dirty="0">
              <a:solidFill>
                <a:srgbClr val="1F497D"/>
              </a:solidFill>
              <a:latin typeface="Arial" pitchFamily="34" charset="0"/>
              <a:cs typeface="Arial" pitchFamily="34" charset="0"/>
            </a:endParaRPr>
          </a:p>
          <a:p>
            <a:pPr>
              <a:spcBef>
                <a:spcPct val="0"/>
              </a:spcBef>
            </a:pPr>
            <a:r>
              <a:rPr lang="en-US" sz="2300" b="1" dirty="0">
                <a:solidFill>
                  <a:srgbClr val="1F497D"/>
                </a:solidFill>
                <a:latin typeface="Arial" pitchFamily="34" charset="0"/>
                <a:cs typeface="Arial" pitchFamily="34" charset="0"/>
              </a:rPr>
              <a:t>Threats to kill</a:t>
            </a:r>
          </a:p>
          <a:p>
            <a:pPr>
              <a:spcBef>
                <a:spcPct val="0"/>
              </a:spcBef>
            </a:pPr>
            <a:r>
              <a:rPr lang="en-US" sz="2300" b="1" dirty="0">
                <a:solidFill>
                  <a:srgbClr val="1F497D"/>
                </a:solidFill>
                <a:latin typeface="Arial" pitchFamily="34" charset="0"/>
                <a:cs typeface="Arial" pitchFamily="34" charset="0"/>
              </a:rPr>
              <a:t>Inflicting physical injury – assaults</a:t>
            </a:r>
          </a:p>
          <a:p>
            <a:pPr>
              <a:spcBef>
                <a:spcPct val="0"/>
              </a:spcBef>
            </a:pPr>
            <a:r>
              <a:rPr lang="en-US" sz="2300" b="1" dirty="0">
                <a:solidFill>
                  <a:srgbClr val="1F497D"/>
                </a:solidFill>
                <a:latin typeface="Arial" pitchFamily="34" charset="0"/>
                <a:cs typeface="Arial" pitchFamily="34" charset="0"/>
              </a:rPr>
              <a:t>Child Destruction, Procuring a miscarriage</a:t>
            </a:r>
          </a:p>
          <a:p>
            <a:pPr>
              <a:spcBef>
                <a:spcPct val="0"/>
              </a:spcBef>
            </a:pPr>
            <a:r>
              <a:rPr lang="en-US" sz="2300" b="1" dirty="0">
                <a:solidFill>
                  <a:srgbClr val="1F497D"/>
                </a:solidFill>
                <a:latin typeface="Arial" pitchFamily="34" charset="0"/>
                <a:cs typeface="Arial" pitchFamily="34" charset="0"/>
              </a:rPr>
              <a:t>Theft</a:t>
            </a:r>
          </a:p>
          <a:p>
            <a:pPr>
              <a:spcBef>
                <a:spcPct val="0"/>
              </a:spcBef>
            </a:pPr>
            <a:r>
              <a:rPr lang="en-US" sz="2300" b="1" dirty="0">
                <a:solidFill>
                  <a:srgbClr val="1F497D"/>
                </a:solidFill>
                <a:latin typeface="Arial" pitchFamily="34" charset="0"/>
                <a:cs typeface="Arial" pitchFamily="34" charset="0"/>
              </a:rPr>
              <a:t>Blackmail</a:t>
            </a:r>
          </a:p>
          <a:p>
            <a:pPr>
              <a:spcBef>
                <a:spcPct val="0"/>
              </a:spcBef>
            </a:pPr>
            <a:r>
              <a:rPr lang="en-US" sz="2300" b="1" dirty="0" smtClean="0">
                <a:solidFill>
                  <a:srgbClr val="1F497D"/>
                </a:solidFill>
                <a:latin typeface="Arial" pitchFamily="34" charset="0"/>
                <a:cs typeface="Arial" pitchFamily="34" charset="0"/>
              </a:rPr>
              <a:t>Kidnap</a:t>
            </a:r>
          </a:p>
          <a:p>
            <a:pPr>
              <a:spcBef>
                <a:spcPct val="0"/>
              </a:spcBef>
            </a:pPr>
            <a:r>
              <a:rPr lang="en-US" sz="2300" b="1" dirty="0">
                <a:solidFill>
                  <a:srgbClr val="1F497D"/>
                </a:solidFill>
                <a:latin typeface="Arial" pitchFamily="34" charset="0"/>
                <a:cs typeface="Arial" pitchFamily="34" charset="0"/>
              </a:rPr>
              <a:t>Abduction of Child </a:t>
            </a:r>
          </a:p>
          <a:p>
            <a:pPr>
              <a:spcBef>
                <a:spcPct val="0"/>
              </a:spcBef>
            </a:pPr>
            <a:r>
              <a:rPr lang="en-US" sz="2300" b="1" dirty="0" smtClean="0">
                <a:solidFill>
                  <a:srgbClr val="1F497D"/>
                </a:solidFill>
                <a:latin typeface="Arial" pitchFamily="34" charset="0"/>
                <a:cs typeface="Arial" pitchFamily="34" charset="0"/>
              </a:rPr>
              <a:t>Sexual </a:t>
            </a:r>
            <a:r>
              <a:rPr lang="en-US" sz="2300" b="1" dirty="0">
                <a:solidFill>
                  <a:srgbClr val="1F497D"/>
                </a:solidFill>
                <a:latin typeface="Arial" pitchFamily="34" charset="0"/>
                <a:cs typeface="Arial" pitchFamily="34" charset="0"/>
              </a:rPr>
              <a:t>Offences Act 1956 - Rape, indecent assault, rape of a child under 13</a:t>
            </a:r>
          </a:p>
          <a:p>
            <a:pPr marL="0" indent="0">
              <a:buNone/>
            </a:pPr>
            <a:endParaRPr lang="en-GB" dirty="0"/>
          </a:p>
        </p:txBody>
      </p:sp>
      <p:sp>
        <p:nvSpPr>
          <p:cNvPr id="7" name="Content Placeholder 6"/>
          <p:cNvSpPr>
            <a:spLocks noGrp="1"/>
          </p:cNvSpPr>
          <p:nvPr>
            <p:ph sz="half" idx="2"/>
          </p:nvPr>
        </p:nvSpPr>
        <p:spPr>
          <a:xfrm>
            <a:off x="4648200" y="1015282"/>
            <a:ext cx="4038600" cy="5110884"/>
          </a:xfrm>
        </p:spPr>
        <p:txBody>
          <a:bodyPr/>
          <a:lstStyle/>
          <a:p>
            <a:pPr>
              <a:spcBef>
                <a:spcPct val="0"/>
              </a:spcBef>
            </a:pPr>
            <a:r>
              <a:rPr lang="en-US" sz="2300" b="1" dirty="0">
                <a:solidFill>
                  <a:srgbClr val="1F497D"/>
                </a:solidFill>
                <a:latin typeface="Arial" pitchFamily="34" charset="0"/>
                <a:cs typeface="Arial" pitchFamily="34" charset="0"/>
              </a:rPr>
              <a:t>Harassment</a:t>
            </a:r>
          </a:p>
          <a:p>
            <a:pPr>
              <a:spcBef>
                <a:spcPct val="0"/>
              </a:spcBef>
            </a:pPr>
            <a:r>
              <a:rPr lang="en-US" sz="2300" b="1" dirty="0">
                <a:solidFill>
                  <a:srgbClr val="1F497D"/>
                </a:solidFill>
                <a:latin typeface="Arial" pitchFamily="34" charset="0"/>
                <a:cs typeface="Arial" pitchFamily="34" charset="0"/>
              </a:rPr>
              <a:t>Stalking</a:t>
            </a:r>
          </a:p>
          <a:p>
            <a:pPr>
              <a:spcBef>
                <a:spcPct val="0"/>
              </a:spcBef>
            </a:pPr>
            <a:r>
              <a:rPr lang="en-US" sz="2300" b="1" dirty="0">
                <a:solidFill>
                  <a:srgbClr val="1F497D"/>
                </a:solidFill>
                <a:latin typeface="Arial" pitchFamily="34" charset="0"/>
                <a:cs typeface="Arial" pitchFamily="34" charset="0"/>
              </a:rPr>
              <a:t>Threats to destroy, damage criminal property</a:t>
            </a:r>
          </a:p>
          <a:p>
            <a:pPr>
              <a:spcBef>
                <a:spcPct val="0"/>
              </a:spcBef>
            </a:pPr>
            <a:r>
              <a:rPr lang="en-US" sz="2300" b="1" dirty="0">
                <a:solidFill>
                  <a:srgbClr val="1F497D"/>
                </a:solidFill>
                <a:latin typeface="Arial" pitchFamily="34" charset="0"/>
                <a:cs typeface="Arial" pitchFamily="34" charset="0"/>
              </a:rPr>
              <a:t>Perverting the course of justice</a:t>
            </a:r>
          </a:p>
          <a:p>
            <a:pPr>
              <a:spcBef>
                <a:spcPct val="0"/>
              </a:spcBef>
            </a:pPr>
            <a:r>
              <a:rPr lang="en-US" sz="2300" b="1" dirty="0">
                <a:solidFill>
                  <a:srgbClr val="1F497D"/>
                </a:solidFill>
                <a:latin typeface="Arial" pitchFamily="34" charset="0"/>
                <a:cs typeface="Arial" pitchFamily="34" charset="0"/>
              </a:rPr>
              <a:t>Forced marriage</a:t>
            </a:r>
          </a:p>
          <a:p>
            <a:pPr>
              <a:spcBef>
                <a:spcPct val="0"/>
              </a:spcBef>
            </a:pPr>
            <a:r>
              <a:rPr lang="en-US" sz="2300" b="1" dirty="0">
                <a:solidFill>
                  <a:srgbClr val="1F497D"/>
                </a:solidFill>
                <a:latin typeface="Arial" pitchFamily="34" charset="0"/>
                <a:cs typeface="Arial" pitchFamily="34" charset="0"/>
              </a:rPr>
              <a:t>Female genital mutilation</a:t>
            </a:r>
          </a:p>
          <a:p>
            <a:pPr>
              <a:spcBef>
                <a:spcPct val="0"/>
              </a:spcBef>
            </a:pPr>
            <a:r>
              <a:rPr lang="en-US" sz="2300" b="1" dirty="0">
                <a:solidFill>
                  <a:srgbClr val="1F497D"/>
                </a:solidFill>
                <a:latin typeface="Arial" pitchFamily="34" charset="0"/>
                <a:cs typeface="Arial" pitchFamily="34" charset="0"/>
              </a:rPr>
              <a:t>Breaching Non-molestation Order, Forced Marriage Protection </a:t>
            </a:r>
            <a:r>
              <a:rPr lang="en-US" sz="2300" b="1" dirty="0" smtClean="0">
                <a:solidFill>
                  <a:srgbClr val="1F497D"/>
                </a:solidFill>
                <a:latin typeface="Arial" pitchFamily="34" charset="0"/>
                <a:cs typeface="Arial" pitchFamily="34" charset="0"/>
              </a:rPr>
              <a:t>Order</a:t>
            </a:r>
          </a:p>
          <a:p>
            <a:pPr>
              <a:spcBef>
                <a:spcPct val="0"/>
              </a:spcBef>
            </a:pPr>
            <a:r>
              <a:rPr lang="en-US" sz="2300" b="1" dirty="0">
                <a:solidFill>
                  <a:srgbClr val="1F497D"/>
                </a:solidFill>
                <a:latin typeface="Arial" pitchFamily="34" charset="0"/>
                <a:cs typeface="Arial" pitchFamily="34" charset="0"/>
              </a:rPr>
              <a:t>False Imprisonment</a:t>
            </a:r>
          </a:p>
          <a:p>
            <a:pPr marL="0" indent="0">
              <a:spcBef>
                <a:spcPct val="0"/>
              </a:spcBef>
              <a:buNone/>
            </a:pPr>
            <a:endParaRPr lang="en-US" sz="2000" b="1" dirty="0" smtClean="0">
              <a:solidFill>
                <a:srgbClr val="1F497D"/>
              </a:solidFill>
              <a:latin typeface="Arial" pitchFamily="34" charset="0"/>
              <a:cs typeface="Arial" pitchFamily="34" charset="0"/>
            </a:endParaRPr>
          </a:p>
          <a:p>
            <a:endParaRPr lang="en-GB" dirty="0"/>
          </a:p>
        </p:txBody>
      </p:sp>
      <p:pic>
        <p:nvPicPr>
          <p:cNvPr id="9" name="Picture 8"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4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2539" y="791714"/>
            <a:ext cx="4679950" cy="1439862"/>
          </a:xfrm>
          <a:prstGeom prst="rect">
            <a:avLst/>
          </a:prstGeom>
          <a:noFill/>
          <a:ln w="9525">
            <a:noFill/>
            <a:miter lim="800000"/>
            <a:headEnd/>
            <a:tailEnd/>
          </a:ln>
        </p:spPr>
        <p:txBody>
          <a:bodyPr anchor="ctr" anchorCtr="1"/>
          <a:lstStyle/>
          <a:p>
            <a:pPr fontAlgn="base">
              <a:spcBef>
                <a:spcPct val="0"/>
              </a:spcBef>
              <a:spcAft>
                <a:spcPct val="0"/>
              </a:spcAft>
            </a:pPr>
            <a:r>
              <a:rPr lang="en-GB" sz="4000" b="1" dirty="0" smtClean="0">
                <a:solidFill>
                  <a:srgbClr val="003366"/>
                </a:solidFill>
                <a:cs typeface="Times New Roman" pitchFamily="18" charset="0"/>
              </a:rPr>
              <a:t>Marriage: </a:t>
            </a:r>
            <a:r>
              <a:rPr lang="en-GB" sz="4000" b="1" dirty="0">
                <a:solidFill>
                  <a:srgbClr val="003366"/>
                </a:solidFill>
                <a:cs typeface="Times New Roman" pitchFamily="18" charset="0"/>
              </a:rPr>
              <a:t/>
            </a:r>
            <a:br>
              <a:rPr lang="en-GB" sz="4000" b="1" dirty="0">
                <a:solidFill>
                  <a:srgbClr val="003366"/>
                </a:solidFill>
                <a:cs typeface="Times New Roman" pitchFamily="18" charset="0"/>
              </a:rPr>
            </a:br>
            <a:r>
              <a:rPr lang="en-GB" sz="4000" b="1" dirty="0" smtClean="0">
                <a:solidFill>
                  <a:srgbClr val="003366"/>
                </a:solidFill>
                <a:cs typeface="Times New Roman" pitchFamily="18" charset="0"/>
              </a:rPr>
              <a:t>Arranged </a:t>
            </a:r>
            <a:r>
              <a:rPr lang="en-GB" sz="4000" b="1" dirty="0">
                <a:solidFill>
                  <a:srgbClr val="003366"/>
                </a:solidFill>
                <a:cs typeface="Times New Roman" pitchFamily="18" charset="0"/>
              </a:rPr>
              <a:t>or Forced?</a:t>
            </a:r>
            <a:br>
              <a:rPr lang="en-GB" sz="4000" b="1" dirty="0">
                <a:solidFill>
                  <a:srgbClr val="003366"/>
                </a:solidFill>
                <a:cs typeface="Times New Roman" pitchFamily="18" charset="0"/>
              </a:rPr>
            </a:br>
            <a:r>
              <a:rPr lang="en-GB" sz="4000" b="1" dirty="0">
                <a:solidFill>
                  <a:srgbClr val="003366"/>
                </a:solidFill>
                <a:cs typeface="Times New Roman" pitchFamily="18" charset="0"/>
              </a:rPr>
              <a:t/>
            </a:r>
            <a:br>
              <a:rPr lang="en-GB" sz="4000" b="1" dirty="0">
                <a:solidFill>
                  <a:srgbClr val="003366"/>
                </a:solidFill>
                <a:cs typeface="Times New Roman" pitchFamily="18" charset="0"/>
              </a:rPr>
            </a:br>
            <a:endParaRPr lang="en-GB" sz="3200" b="1" dirty="0">
              <a:solidFill>
                <a:srgbClr val="003366"/>
              </a:solidFill>
              <a:cs typeface="Times New Roman" pitchFamily="18" charset="0"/>
            </a:endParaRPr>
          </a:p>
        </p:txBody>
      </p:sp>
      <p:sp>
        <p:nvSpPr>
          <p:cNvPr id="6" name="Rectangle 3"/>
          <p:cNvSpPr>
            <a:spLocks noChangeArrowheads="1"/>
          </p:cNvSpPr>
          <p:nvPr/>
        </p:nvSpPr>
        <p:spPr bwMode="auto">
          <a:xfrm>
            <a:off x="179512" y="1673797"/>
            <a:ext cx="5688632" cy="4154984"/>
          </a:xfrm>
          <a:prstGeom prst="rect">
            <a:avLst/>
          </a:prstGeom>
          <a:noFill/>
          <a:ln w="9525">
            <a:noFill/>
            <a:miter lim="800000"/>
            <a:headEnd/>
            <a:tailEnd/>
          </a:ln>
        </p:spPr>
        <p:txBody>
          <a:bodyPr wrap="square">
            <a:spAutoFit/>
          </a:bodyPr>
          <a:lstStyle/>
          <a:p>
            <a:pPr marL="87313" indent="-87313" fontAlgn="base">
              <a:spcBef>
                <a:spcPct val="0"/>
              </a:spcBef>
              <a:spcAft>
                <a:spcPct val="0"/>
              </a:spcAft>
            </a:pPr>
            <a:r>
              <a:rPr lang="en-GB" sz="2400" b="1" dirty="0" smtClean="0">
                <a:solidFill>
                  <a:srgbClr val="003366"/>
                </a:solidFill>
              </a:rPr>
              <a:t>Forced Marriage Facts</a:t>
            </a:r>
            <a:endParaRPr lang="en-GB" sz="2400" b="1" dirty="0">
              <a:solidFill>
                <a:srgbClr val="003366"/>
              </a:solidFill>
            </a:endParaRPr>
          </a:p>
          <a:p>
            <a:pPr marL="342900" indent="-342900" fontAlgn="base">
              <a:spcBef>
                <a:spcPct val="0"/>
              </a:spcBef>
              <a:spcAft>
                <a:spcPct val="0"/>
              </a:spcAft>
              <a:buFont typeface="Arial" panose="020B0604020202020204" pitchFamily="34" charset="0"/>
              <a:buChar char="•"/>
            </a:pPr>
            <a:r>
              <a:rPr lang="en-GB" sz="2400" dirty="0" smtClean="0">
                <a:solidFill>
                  <a:srgbClr val="003366"/>
                </a:solidFill>
              </a:rPr>
              <a:t>Primarily </a:t>
            </a:r>
            <a:r>
              <a:rPr lang="en-GB" sz="2400" dirty="0">
                <a:solidFill>
                  <a:srgbClr val="003366"/>
                </a:solidFill>
              </a:rPr>
              <a:t>an issue of violence against women.</a:t>
            </a:r>
          </a:p>
          <a:p>
            <a:pPr marL="342900" indent="-342900" fontAlgn="base">
              <a:spcBef>
                <a:spcPct val="0"/>
              </a:spcBef>
              <a:spcAft>
                <a:spcPct val="0"/>
              </a:spcAft>
              <a:buFont typeface="Arial" panose="020B0604020202020204" pitchFamily="34" charset="0"/>
              <a:buChar char="•"/>
            </a:pPr>
            <a:r>
              <a:rPr lang="en-GB" sz="2400" dirty="0" smtClean="0">
                <a:solidFill>
                  <a:srgbClr val="003366"/>
                </a:solidFill>
              </a:rPr>
              <a:t>Most </a:t>
            </a:r>
            <a:r>
              <a:rPr lang="en-GB" sz="2400" dirty="0">
                <a:solidFill>
                  <a:srgbClr val="003366"/>
                </a:solidFill>
              </a:rPr>
              <a:t>cases involve girls and women aged between 11 and 40 </a:t>
            </a:r>
            <a:r>
              <a:rPr lang="en-GB" sz="2400" dirty="0" smtClean="0">
                <a:solidFill>
                  <a:srgbClr val="003366"/>
                </a:solidFill>
              </a:rPr>
              <a:t>years.</a:t>
            </a:r>
            <a:endParaRPr lang="en-GB" sz="2400" dirty="0">
              <a:solidFill>
                <a:srgbClr val="003366"/>
              </a:solidFill>
            </a:endParaRPr>
          </a:p>
          <a:p>
            <a:pPr marL="342900" indent="-342900" fontAlgn="base">
              <a:spcBef>
                <a:spcPct val="0"/>
              </a:spcBef>
              <a:spcAft>
                <a:spcPct val="0"/>
              </a:spcAft>
              <a:buFont typeface="Arial" panose="020B0604020202020204" pitchFamily="34" charset="0"/>
              <a:buChar char="•"/>
            </a:pPr>
            <a:r>
              <a:rPr lang="en-GB" sz="2400" dirty="0" smtClean="0">
                <a:solidFill>
                  <a:srgbClr val="003366"/>
                </a:solidFill>
              </a:rPr>
              <a:t>Evidence </a:t>
            </a:r>
            <a:r>
              <a:rPr lang="en-GB" sz="2400" dirty="0">
                <a:solidFill>
                  <a:srgbClr val="003366"/>
                </a:solidFill>
              </a:rPr>
              <a:t>to suggest 15% of victims are male.</a:t>
            </a:r>
          </a:p>
          <a:p>
            <a:pPr marL="342900" indent="-342900" fontAlgn="base">
              <a:spcBef>
                <a:spcPct val="0"/>
              </a:spcBef>
              <a:spcAft>
                <a:spcPct val="0"/>
              </a:spcAft>
              <a:buFont typeface="Arial" panose="020B0604020202020204" pitchFamily="34" charset="0"/>
              <a:buChar char="•"/>
            </a:pPr>
            <a:r>
              <a:rPr lang="en-GB" sz="2400" dirty="0" smtClean="0">
                <a:solidFill>
                  <a:srgbClr val="003366"/>
                </a:solidFill>
              </a:rPr>
              <a:t>In </a:t>
            </a:r>
            <a:r>
              <a:rPr lang="en-GB" sz="2400" dirty="0">
                <a:solidFill>
                  <a:srgbClr val="003366"/>
                </a:solidFill>
              </a:rPr>
              <a:t>some cases victims do not know they are subject of </a:t>
            </a:r>
            <a:r>
              <a:rPr lang="en-GB" sz="2400" dirty="0" smtClean="0">
                <a:solidFill>
                  <a:srgbClr val="003366"/>
                </a:solidFill>
              </a:rPr>
              <a:t>forced marriage; they are brought </a:t>
            </a:r>
            <a:r>
              <a:rPr lang="en-GB" sz="2400" dirty="0">
                <a:solidFill>
                  <a:srgbClr val="003366"/>
                </a:solidFill>
              </a:rPr>
              <a:t>up to believe this is the norm. </a:t>
            </a:r>
          </a:p>
          <a:p>
            <a:pPr marL="342900" indent="-342900" fontAlgn="base">
              <a:spcBef>
                <a:spcPct val="0"/>
              </a:spcBef>
              <a:spcAft>
                <a:spcPct val="0"/>
              </a:spcAft>
              <a:buFont typeface="Arial" panose="020B0604020202020204" pitchFamily="34" charset="0"/>
              <a:buChar char="•"/>
            </a:pPr>
            <a:r>
              <a:rPr lang="en-GB" sz="2400" dirty="0" smtClean="0">
                <a:solidFill>
                  <a:srgbClr val="003366"/>
                </a:solidFill>
              </a:rPr>
              <a:t>Not </a:t>
            </a:r>
            <a:r>
              <a:rPr lang="en-GB" sz="2400" dirty="0">
                <a:solidFill>
                  <a:srgbClr val="003366"/>
                </a:solidFill>
              </a:rPr>
              <a:t>just a South Asian problem </a:t>
            </a:r>
            <a:r>
              <a:rPr lang="en-GB" sz="2400" dirty="0" smtClean="0">
                <a:solidFill>
                  <a:srgbClr val="003366"/>
                </a:solidFill>
              </a:rPr>
              <a:t>. </a:t>
            </a:r>
            <a:endParaRPr lang="en-GB" sz="2400" dirty="0">
              <a:solidFill>
                <a:srgbClr val="003366"/>
              </a:solidFill>
            </a:endParaRPr>
          </a:p>
        </p:txBody>
      </p:sp>
      <p:sp>
        <p:nvSpPr>
          <p:cNvPr id="7172" name="Rectangle 2"/>
          <p:cNvSpPr>
            <a:spLocks noChangeArrowheads="1"/>
          </p:cNvSpPr>
          <p:nvPr/>
        </p:nvSpPr>
        <p:spPr bwMode="auto">
          <a:xfrm>
            <a:off x="323850" y="1484313"/>
            <a:ext cx="4679950" cy="1439862"/>
          </a:xfrm>
          <a:prstGeom prst="rect">
            <a:avLst/>
          </a:prstGeom>
          <a:noFill/>
          <a:ln w="9525">
            <a:noFill/>
            <a:miter lim="800000"/>
            <a:headEnd/>
            <a:tailEnd/>
          </a:ln>
        </p:spPr>
        <p:txBody>
          <a:bodyPr anchor="ctr" anchorCtr="1"/>
          <a:lstStyle/>
          <a:p>
            <a:pPr fontAlgn="base">
              <a:spcBef>
                <a:spcPct val="0"/>
              </a:spcBef>
              <a:spcAft>
                <a:spcPct val="0"/>
              </a:spcAft>
            </a:pPr>
            <a:r>
              <a:rPr lang="en-GB" sz="4000" b="1" dirty="0">
                <a:solidFill>
                  <a:srgbClr val="003366"/>
                </a:solidFill>
                <a:cs typeface="Times New Roman" pitchFamily="18" charset="0"/>
              </a:rPr>
              <a:t/>
            </a:r>
            <a:br>
              <a:rPr lang="en-GB" sz="4000" b="1" dirty="0">
                <a:solidFill>
                  <a:srgbClr val="003366"/>
                </a:solidFill>
                <a:cs typeface="Times New Roman" pitchFamily="18" charset="0"/>
              </a:rPr>
            </a:br>
            <a:r>
              <a:rPr lang="en-GB" sz="4000" b="1" dirty="0">
                <a:solidFill>
                  <a:srgbClr val="003366"/>
                </a:solidFill>
                <a:cs typeface="Times New Roman" pitchFamily="18" charset="0"/>
              </a:rPr>
              <a:t/>
            </a:r>
            <a:br>
              <a:rPr lang="en-GB" sz="4000" b="1" dirty="0">
                <a:solidFill>
                  <a:srgbClr val="003366"/>
                </a:solidFill>
                <a:cs typeface="Times New Roman" pitchFamily="18" charset="0"/>
              </a:rPr>
            </a:br>
            <a:endParaRPr lang="en-GB" sz="3200" b="1" dirty="0">
              <a:solidFill>
                <a:srgbClr val="003366"/>
              </a:solidFill>
              <a:cs typeface="Times New Roman" pitchFamily="18" charset="0"/>
            </a:endParaRPr>
          </a:p>
        </p:txBody>
      </p:sp>
      <p:pic>
        <p:nvPicPr>
          <p:cNvPr id="7" name="Picture 2"/>
          <p:cNvPicPr>
            <a:picLocks noChangeAspect="1" noChangeArrowheads="1"/>
          </p:cNvPicPr>
          <p:nvPr/>
        </p:nvPicPr>
        <p:blipFill>
          <a:blip r:embed="rId3" cstate="print"/>
          <a:srcRect l="56995" t="30727" r="12884" b="24239"/>
          <a:stretch>
            <a:fillRect/>
          </a:stretch>
        </p:blipFill>
        <p:spPr bwMode="auto">
          <a:xfrm>
            <a:off x="5868144" y="424431"/>
            <a:ext cx="2736304" cy="163641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6792" t="30067" r="12791" b="24160"/>
          <a:stretch>
            <a:fillRect/>
          </a:stretch>
        </p:blipFill>
        <p:spPr bwMode="auto">
          <a:xfrm>
            <a:off x="5868144" y="2060848"/>
            <a:ext cx="2736304" cy="1690441"/>
          </a:xfrm>
          <a:prstGeom prst="rect">
            <a:avLst/>
          </a:prstGeom>
          <a:noFill/>
          <a:ln w="9525">
            <a:noFill/>
            <a:miter lim="800000"/>
            <a:headEnd/>
            <a:tailEnd/>
          </a:ln>
        </p:spPr>
      </p:pic>
      <p:pic>
        <p:nvPicPr>
          <p:cNvPr id="8" name="Picture 7" descr="New NCC logo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NC_LOGO_BLUE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544" y="1052736"/>
            <a:ext cx="8064896" cy="5016758"/>
          </a:xfrm>
          <a:prstGeom prst="rect">
            <a:avLst/>
          </a:prstGeom>
        </p:spPr>
        <p:txBody>
          <a:bodyPr wrap="square">
            <a:spAutoFit/>
          </a:bodyPr>
          <a:lstStyle/>
          <a:p>
            <a:pPr fontAlgn="base">
              <a:spcBef>
                <a:spcPct val="0"/>
              </a:spcBef>
              <a:spcAft>
                <a:spcPct val="0"/>
              </a:spcAft>
            </a:pPr>
            <a:r>
              <a:rPr lang="en-GB" b="1" dirty="0">
                <a:solidFill>
                  <a:srgbClr val="002060"/>
                </a:solidFill>
                <a:latin typeface="Arial" pitchFamily="34" charset="0"/>
              </a:rPr>
              <a:t>A forced marriage is a marriage where one or both people do not (or in the case of some people with learning or physical disabilities, cannot) consent to the marriage and pressure or abuse is used.</a:t>
            </a:r>
          </a:p>
          <a:p>
            <a:pPr fontAlgn="base">
              <a:spcBef>
                <a:spcPct val="0"/>
              </a:spcBef>
              <a:spcAft>
                <a:spcPct val="0"/>
              </a:spcAft>
            </a:pPr>
            <a:r>
              <a:rPr lang="en-GB" dirty="0">
                <a:solidFill>
                  <a:srgbClr val="002060"/>
                </a:solidFill>
                <a:latin typeface="Arial" pitchFamily="34" charset="0"/>
              </a:rPr>
              <a:t> </a:t>
            </a:r>
          </a:p>
          <a:p>
            <a:pPr fontAlgn="base">
              <a:spcBef>
                <a:spcPct val="0"/>
              </a:spcBef>
              <a:spcAft>
                <a:spcPct val="0"/>
              </a:spcAft>
            </a:pPr>
            <a:r>
              <a:rPr lang="en-GB" dirty="0">
                <a:solidFill>
                  <a:srgbClr val="002060"/>
                </a:solidFill>
                <a:latin typeface="Arial" pitchFamily="34" charset="0"/>
              </a:rPr>
              <a:t>The </a:t>
            </a:r>
            <a:r>
              <a:rPr lang="en-GB" b="1" dirty="0">
                <a:solidFill>
                  <a:srgbClr val="002060"/>
                </a:solidFill>
                <a:latin typeface="Arial" pitchFamily="34" charset="0"/>
              </a:rPr>
              <a:t>Anti-Social Behaviour Crime and Policing Act (2014)</a:t>
            </a:r>
            <a:r>
              <a:rPr lang="en-GB" dirty="0">
                <a:solidFill>
                  <a:srgbClr val="002060"/>
                </a:solidFill>
                <a:latin typeface="Arial" pitchFamily="34" charset="0"/>
              </a:rPr>
              <a:t> has created two new offences of forced </a:t>
            </a:r>
            <a:r>
              <a:rPr lang="en-GB" dirty="0" smtClean="0">
                <a:solidFill>
                  <a:srgbClr val="002060"/>
                </a:solidFill>
                <a:latin typeface="Arial" pitchFamily="34" charset="0"/>
              </a:rPr>
              <a:t>marriage</a:t>
            </a:r>
            <a:r>
              <a:rPr lang="en-GB" dirty="0">
                <a:solidFill>
                  <a:srgbClr val="002060"/>
                </a:solidFill>
                <a:latin typeface="Arial" pitchFamily="34" charset="0"/>
              </a:rPr>
              <a:t>.  These new offences will come into effect on </a:t>
            </a:r>
            <a:r>
              <a:rPr lang="en-GB" b="1" dirty="0">
                <a:solidFill>
                  <a:srgbClr val="002060"/>
                </a:solidFill>
                <a:latin typeface="Arial" pitchFamily="34" charset="0"/>
              </a:rPr>
              <a:t>16 June 2014</a:t>
            </a:r>
            <a:r>
              <a:rPr lang="en-GB" dirty="0">
                <a:solidFill>
                  <a:srgbClr val="002060"/>
                </a:solidFill>
                <a:latin typeface="Arial" pitchFamily="34" charset="0"/>
              </a:rPr>
              <a:t>.  The Act also makes it a criminal offence to breach a Forced Marriage Protection Order (FMPO) to further increase protection for victims and ensure that perpetrators are properly punished. </a:t>
            </a:r>
          </a:p>
          <a:p>
            <a:pPr fontAlgn="base">
              <a:spcBef>
                <a:spcPct val="0"/>
              </a:spcBef>
              <a:spcAft>
                <a:spcPct val="0"/>
              </a:spcAft>
            </a:pPr>
            <a:r>
              <a:rPr lang="en-GB" dirty="0">
                <a:solidFill>
                  <a:srgbClr val="002060"/>
                </a:solidFill>
                <a:latin typeface="Arial" pitchFamily="34" charset="0"/>
              </a:rPr>
              <a:t> </a:t>
            </a:r>
          </a:p>
          <a:p>
            <a:pPr fontAlgn="base">
              <a:spcBef>
                <a:spcPct val="0"/>
              </a:spcBef>
              <a:spcAft>
                <a:spcPct val="0"/>
              </a:spcAft>
            </a:pPr>
            <a:r>
              <a:rPr lang="en-GB" dirty="0">
                <a:solidFill>
                  <a:srgbClr val="002060"/>
                </a:solidFill>
                <a:latin typeface="Arial" pitchFamily="34" charset="0"/>
              </a:rPr>
              <a:t>The civil remedy of obtaining a Forced Marriage Protection Order through the family courts will continue to exist alongside the new criminal offence, so victims can choose how they wish to be assisted</a:t>
            </a:r>
          </a:p>
          <a:p>
            <a:pPr fontAlgn="base">
              <a:spcBef>
                <a:spcPct val="0"/>
              </a:spcBef>
              <a:spcAft>
                <a:spcPct val="0"/>
              </a:spcAft>
            </a:pPr>
            <a:r>
              <a:rPr lang="en-GB" dirty="0">
                <a:solidFill>
                  <a:srgbClr val="002060"/>
                </a:solidFill>
                <a:latin typeface="Arial" pitchFamily="34" charset="0"/>
              </a:rPr>
              <a:t> </a:t>
            </a:r>
          </a:p>
          <a:p>
            <a:pPr fontAlgn="base">
              <a:spcBef>
                <a:spcPct val="0"/>
              </a:spcBef>
              <a:spcAft>
                <a:spcPct val="0"/>
              </a:spcAft>
            </a:pPr>
            <a:r>
              <a:rPr lang="en-GB" dirty="0">
                <a:solidFill>
                  <a:srgbClr val="002060"/>
                </a:solidFill>
                <a:latin typeface="Arial" pitchFamily="34" charset="0"/>
              </a:rPr>
              <a:t>There will be a maximum penalty of seven years for committing a forced marriage offence and a maximum penalty of five years for breach of a forced marriage protection order.</a:t>
            </a:r>
          </a:p>
          <a:p>
            <a:pPr fontAlgn="base">
              <a:spcBef>
                <a:spcPct val="0"/>
              </a:spcBef>
              <a:spcAft>
                <a:spcPct val="0"/>
              </a:spcAft>
            </a:pPr>
            <a:r>
              <a:rPr lang="en-GB" sz="1400" dirty="0">
                <a:solidFill>
                  <a:srgbClr val="002060"/>
                </a:solidFill>
                <a:latin typeface="Arial" pitchFamily="34" charset="0"/>
              </a:rPr>
              <a:t> </a:t>
            </a:r>
          </a:p>
        </p:txBody>
      </p:sp>
      <p:sp>
        <p:nvSpPr>
          <p:cNvPr id="6" name="Rectangle 2"/>
          <p:cNvSpPr>
            <a:spLocks noChangeArrowheads="1"/>
          </p:cNvSpPr>
          <p:nvPr/>
        </p:nvSpPr>
        <p:spPr bwMode="auto">
          <a:xfrm>
            <a:off x="2771800" y="404664"/>
            <a:ext cx="3888432" cy="935806"/>
          </a:xfrm>
          <a:prstGeom prst="rect">
            <a:avLst/>
          </a:prstGeom>
          <a:noFill/>
          <a:ln w="9525">
            <a:noFill/>
            <a:miter lim="800000"/>
            <a:headEnd/>
            <a:tailEnd/>
          </a:ln>
        </p:spPr>
        <p:txBody>
          <a:bodyPr anchor="t" anchorCtr="1"/>
          <a:lstStyle/>
          <a:p>
            <a:pPr algn="ctr" fontAlgn="base">
              <a:spcBef>
                <a:spcPct val="0"/>
              </a:spcBef>
              <a:spcAft>
                <a:spcPct val="0"/>
              </a:spcAft>
            </a:pPr>
            <a:r>
              <a:rPr lang="en-GB" sz="4000" b="1" dirty="0" smtClean="0">
                <a:solidFill>
                  <a:srgbClr val="003366"/>
                </a:solidFill>
                <a:cs typeface="Times New Roman" pitchFamily="18" charset="0"/>
              </a:rPr>
              <a:t>Forced Marriage</a:t>
            </a:r>
            <a:endParaRPr lang="en-GB" sz="3200" b="1" dirty="0">
              <a:solidFill>
                <a:srgbClr val="003366"/>
              </a:solidFill>
              <a:cs typeface="Times New Roman" pitchFamily="18" charset="0"/>
            </a:endParaRPr>
          </a:p>
        </p:txBody>
      </p:sp>
      <p:pic>
        <p:nvPicPr>
          <p:cNvPr id="5" name="Picture 4"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63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544" y="1380832"/>
            <a:ext cx="7632848" cy="3693319"/>
          </a:xfrm>
          <a:prstGeom prst="rect">
            <a:avLst/>
          </a:prstGeom>
        </p:spPr>
        <p:txBody>
          <a:bodyPr wrap="square">
            <a:spAutoFit/>
          </a:bodyPr>
          <a:lstStyle/>
          <a:p>
            <a:pPr fontAlgn="base">
              <a:spcBef>
                <a:spcPct val="0"/>
              </a:spcBef>
              <a:spcAft>
                <a:spcPct val="0"/>
              </a:spcAft>
            </a:pPr>
            <a:r>
              <a:rPr lang="en-GB" b="1" dirty="0">
                <a:solidFill>
                  <a:srgbClr val="002060"/>
                </a:solidFill>
                <a:latin typeface="Arial" pitchFamily="34" charset="0"/>
              </a:rPr>
              <a:t>What the law says - Offence of forced marriage:</a:t>
            </a:r>
          </a:p>
          <a:p>
            <a:pPr fontAlgn="base">
              <a:spcBef>
                <a:spcPct val="0"/>
              </a:spcBef>
              <a:spcAft>
                <a:spcPct val="0"/>
              </a:spcAft>
            </a:pPr>
            <a:r>
              <a:rPr lang="en-GB" dirty="0">
                <a:solidFill>
                  <a:srgbClr val="002060"/>
                </a:solidFill>
                <a:latin typeface="Arial" pitchFamily="34" charset="0"/>
              </a:rPr>
              <a:t> </a:t>
            </a:r>
          </a:p>
          <a:p>
            <a:pPr fontAlgn="base">
              <a:spcBef>
                <a:spcPct val="0"/>
              </a:spcBef>
              <a:spcAft>
                <a:spcPct val="0"/>
              </a:spcAft>
            </a:pPr>
            <a:r>
              <a:rPr lang="en-GB" dirty="0">
                <a:solidFill>
                  <a:srgbClr val="002060"/>
                </a:solidFill>
                <a:latin typeface="Arial" pitchFamily="34" charset="0"/>
              </a:rPr>
              <a:t>A person commits an offence under the law of England and Wales if he or she:</a:t>
            </a:r>
          </a:p>
          <a:p>
            <a:pPr marL="285750" indent="-285750" fontAlgn="base">
              <a:spcBef>
                <a:spcPct val="0"/>
              </a:spcBef>
              <a:spcAft>
                <a:spcPct val="0"/>
              </a:spcAft>
              <a:buFont typeface="Arial" panose="020B0604020202020204" pitchFamily="34" charset="0"/>
              <a:buChar char="•"/>
            </a:pPr>
            <a:r>
              <a:rPr lang="en-GB" dirty="0">
                <a:solidFill>
                  <a:srgbClr val="002060"/>
                </a:solidFill>
                <a:latin typeface="Arial" pitchFamily="34" charset="0"/>
              </a:rPr>
              <a:t>uses violence, threats or any other form of coercion for the purpose of causing another person to enter into a marriage, and </a:t>
            </a:r>
          </a:p>
          <a:p>
            <a:pPr marL="285750" indent="-285750" fontAlgn="base">
              <a:spcBef>
                <a:spcPct val="0"/>
              </a:spcBef>
              <a:spcAft>
                <a:spcPct val="0"/>
              </a:spcAft>
              <a:buFont typeface="Arial" panose="020B0604020202020204" pitchFamily="34" charset="0"/>
              <a:buChar char="•"/>
            </a:pPr>
            <a:r>
              <a:rPr lang="en-GB" dirty="0">
                <a:solidFill>
                  <a:srgbClr val="002060"/>
                </a:solidFill>
                <a:latin typeface="Arial" pitchFamily="34" charset="0"/>
              </a:rPr>
              <a:t>believes, or ought reasonably to believe, that the conduct may cause the other person to enter into the marriage without free and full consent. </a:t>
            </a:r>
          </a:p>
          <a:p>
            <a:pPr marL="285750" indent="-285750" fontAlgn="base">
              <a:spcBef>
                <a:spcPct val="0"/>
              </a:spcBef>
              <a:spcAft>
                <a:spcPct val="0"/>
              </a:spcAft>
              <a:buFont typeface="Arial" panose="020B0604020202020204" pitchFamily="34" charset="0"/>
              <a:buChar char="•"/>
            </a:pPr>
            <a:r>
              <a:rPr lang="en-GB" dirty="0">
                <a:solidFill>
                  <a:srgbClr val="002060"/>
                </a:solidFill>
                <a:latin typeface="Arial" pitchFamily="34" charset="0"/>
              </a:rPr>
              <a:t>practises any form of deception with the intention of causing another person to leave the United Kingdom, and </a:t>
            </a:r>
          </a:p>
          <a:p>
            <a:pPr marL="285750" indent="-285750" fontAlgn="base">
              <a:spcBef>
                <a:spcPct val="0"/>
              </a:spcBef>
              <a:spcAft>
                <a:spcPct val="0"/>
              </a:spcAft>
              <a:buFont typeface="Arial" panose="020B0604020202020204" pitchFamily="34" charset="0"/>
              <a:buChar char="•"/>
            </a:pPr>
            <a:r>
              <a:rPr lang="en-GB" dirty="0">
                <a:solidFill>
                  <a:srgbClr val="002060"/>
                </a:solidFill>
                <a:latin typeface="Arial" pitchFamily="34" charset="0"/>
              </a:rPr>
              <a:t>intends the other person to be subjected to conduct outside the United Kingdom if the victim were in England or Wales. </a:t>
            </a:r>
          </a:p>
        </p:txBody>
      </p:sp>
      <p:sp>
        <p:nvSpPr>
          <p:cNvPr id="5" name="Rectangle 2"/>
          <p:cNvSpPr>
            <a:spLocks noChangeArrowheads="1"/>
          </p:cNvSpPr>
          <p:nvPr/>
        </p:nvSpPr>
        <p:spPr bwMode="auto">
          <a:xfrm>
            <a:off x="35496" y="188640"/>
            <a:ext cx="4788718" cy="1151830"/>
          </a:xfrm>
          <a:prstGeom prst="rect">
            <a:avLst/>
          </a:prstGeom>
          <a:noFill/>
          <a:ln w="9525">
            <a:noFill/>
            <a:miter lim="800000"/>
            <a:headEnd/>
            <a:tailEnd/>
          </a:ln>
        </p:spPr>
        <p:txBody>
          <a:bodyPr anchor="ctr" anchorCtr="1"/>
          <a:lstStyle/>
          <a:p>
            <a:pPr fontAlgn="base">
              <a:spcBef>
                <a:spcPct val="0"/>
              </a:spcBef>
              <a:spcAft>
                <a:spcPct val="0"/>
              </a:spcAft>
            </a:pPr>
            <a:r>
              <a:rPr lang="en-GB" sz="4000" b="1" dirty="0" smtClean="0">
                <a:solidFill>
                  <a:srgbClr val="003366"/>
                </a:solidFill>
                <a:cs typeface="Times New Roman" pitchFamily="18" charset="0"/>
              </a:rPr>
              <a:t>Forced Marriage?</a:t>
            </a:r>
            <a:endParaRPr lang="en-GB" sz="3200" b="1" dirty="0">
              <a:solidFill>
                <a:srgbClr val="003366"/>
              </a:solidFill>
              <a:cs typeface="Times New Roman" pitchFamily="18" charset="0"/>
            </a:endParaRPr>
          </a:p>
        </p:txBody>
      </p:sp>
      <p:pic>
        <p:nvPicPr>
          <p:cNvPr id="6" name="Picture 5"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61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2074"/>
          </a:xfrm>
        </p:spPr>
        <p:txBody>
          <a:bodyPr>
            <a:normAutofit/>
          </a:bodyPr>
          <a:lstStyle/>
          <a:p>
            <a:r>
              <a:rPr lang="en-GB" sz="2800" dirty="0" smtClean="0">
                <a:solidFill>
                  <a:srgbClr val="002060"/>
                </a:solidFill>
              </a:rPr>
              <a:t>Forced Marriage: Potential Warning Signs</a:t>
            </a:r>
            <a:endParaRPr lang="en-GB" sz="2800" dirty="0">
              <a:solidFill>
                <a:srgbClr val="00206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836712"/>
            <a:ext cx="6768752" cy="16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492896"/>
            <a:ext cx="66967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ew NCC logo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NC_LOGO_BLUE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2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9552" y="836712"/>
            <a:ext cx="8064896" cy="5328592"/>
          </a:xfrm>
          <a:prstGeom prst="rect">
            <a:avLst/>
          </a:prstGeom>
          <a:noFill/>
          <a:ln w="9525">
            <a:noFill/>
            <a:miter lim="800000"/>
            <a:headEnd/>
            <a:tailEnd/>
          </a:ln>
        </p:spPr>
        <p:txBody>
          <a:bodyPr anchor="ctr" anchorCtr="1"/>
          <a:lstStyle/>
          <a:p>
            <a:pPr fontAlgn="base">
              <a:spcBef>
                <a:spcPct val="0"/>
              </a:spcBef>
              <a:spcAft>
                <a:spcPct val="0"/>
              </a:spcAft>
            </a:pPr>
            <a:r>
              <a:rPr lang="en-GB" sz="2400" b="1" dirty="0" smtClean="0">
                <a:solidFill>
                  <a:srgbClr val="1F497D"/>
                </a:solidFill>
                <a:latin typeface="Arial" pitchFamily="34" charset="0"/>
              </a:rPr>
              <a:t>The warning signs of forced marriage can include:</a:t>
            </a:r>
          </a:p>
          <a:p>
            <a:pPr fontAlgn="base">
              <a:spcBef>
                <a:spcPct val="0"/>
              </a:spcBef>
              <a:spcAft>
                <a:spcPct val="0"/>
              </a:spcAft>
            </a:pPr>
            <a:endParaRPr lang="en-GB" sz="1600" b="1" dirty="0" smtClean="0">
              <a:solidFill>
                <a:srgbClr val="1F497D"/>
              </a:solidFill>
              <a:latin typeface="Arial" pitchFamily="34" charset="0"/>
            </a:endParaRP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Victim or other siblings within the family reported missing or running away from home</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A history of older siblings leaving education early and marrying early</a:t>
            </a:r>
          </a:p>
          <a:p>
            <a:pPr marL="216000"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Absence from school, fear of forthcoming school holidays, decline in behaviour, becoming   withdrawn from school, removal from day centre care and prevented from going on to high education.  </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Suddenly announcing engagement to a stranger.</a:t>
            </a:r>
          </a:p>
          <a:p>
            <a:pPr marL="216000"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Depressive behaviour including self-harming, attempted suicide, eating disorders, substance  misuse and early unwanted pregnancy</a:t>
            </a:r>
          </a:p>
          <a:p>
            <a:pPr marL="216000"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Unreasonable restrictions such as being kept at home by their parents (“house arrest”) or being unable to complete their education </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Reports of domestic abuse, harassment or breaches of the peace at the family home</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Death of a parent</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Female genital mutilation </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The victim reported for offences e.g. shoplifting, substance misuse or burglary</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Threats to kill and attempts to kill or harm</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Reports of other offences such as rape or kidnap</a:t>
            </a:r>
          </a:p>
          <a:p>
            <a:pPr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A person always being accompanied including to school and doctor’s appointments.</a:t>
            </a:r>
          </a:p>
          <a:p>
            <a:pPr marL="216000" indent="-226800" fontAlgn="base">
              <a:spcBef>
                <a:spcPct val="0"/>
              </a:spcBef>
              <a:spcAft>
                <a:spcPct val="0"/>
              </a:spcAft>
              <a:buFont typeface="Arial" pitchFamily="34" charset="0"/>
              <a:buChar char="•"/>
            </a:pPr>
            <a:r>
              <a:rPr lang="en-GB" sz="1600" dirty="0" smtClean="0">
                <a:solidFill>
                  <a:srgbClr val="1F497D"/>
                </a:solidFill>
                <a:latin typeface="Arial" pitchFamily="34" charset="0"/>
              </a:rPr>
              <a:t>Employment difficulties such as poor performance, poor attendance, limited career choice, not being allowed to work unable to be flexible in work arrangements and always being accompanied to and from work.  </a:t>
            </a:r>
          </a:p>
          <a:p>
            <a:pPr fontAlgn="base">
              <a:spcBef>
                <a:spcPct val="0"/>
              </a:spcBef>
              <a:spcAft>
                <a:spcPct val="0"/>
              </a:spcAft>
            </a:pPr>
            <a:endParaRPr lang="en-GB" sz="1600" dirty="0" smtClean="0">
              <a:solidFill>
                <a:srgbClr val="1F497D"/>
              </a:solidFill>
              <a:latin typeface="Arial" pitchFamily="34" charset="0"/>
              <a:cs typeface="Arial" pitchFamily="34" charset="0"/>
            </a:endParaRPr>
          </a:p>
          <a:p>
            <a:pPr fontAlgn="base">
              <a:spcBef>
                <a:spcPct val="0"/>
              </a:spcBef>
              <a:spcAft>
                <a:spcPct val="0"/>
              </a:spcAft>
            </a:pPr>
            <a:endParaRPr lang="en-GB" sz="1600" b="1" dirty="0" smtClean="0">
              <a:solidFill>
                <a:srgbClr val="1F497D"/>
              </a:solidFill>
              <a:cs typeface="Times New Roman" pitchFamily="18" charset="0"/>
            </a:endParaRPr>
          </a:p>
          <a:p>
            <a:pPr fontAlgn="base">
              <a:spcBef>
                <a:spcPct val="0"/>
              </a:spcBef>
              <a:spcAft>
                <a:spcPct val="0"/>
              </a:spcAft>
            </a:pPr>
            <a:endParaRPr lang="en-GB" sz="1600" b="1" dirty="0">
              <a:solidFill>
                <a:srgbClr val="1F497D"/>
              </a:solidFill>
              <a:cs typeface="Times New Roman" pitchFamily="18" charset="0"/>
            </a:endParaRPr>
          </a:p>
        </p:txBody>
      </p:sp>
      <p:pic>
        <p:nvPicPr>
          <p:cNvPr id="3" name="Picture 2"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560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5288" y="1621737"/>
            <a:ext cx="8208962" cy="4537075"/>
          </a:xfrm>
          <a:prstGeom prst="rect">
            <a:avLst/>
          </a:prstGeom>
          <a:noFill/>
          <a:ln w="9525">
            <a:noFill/>
            <a:miter lim="800000"/>
            <a:headEnd/>
            <a:tailEnd/>
          </a:ln>
        </p:spPr>
        <p:txBody>
          <a:bodyPr/>
          <a:lstStyle/>
          <a:p>
            <a:pPr marL="457200" indent="-457200" eaLnBrk="0" fontAlgn="auto" hangingPunct="0">
              <a:lnSpc>
                <a:spcPct val="90000"/>
              </a:lnSpc>
              <a:spcBef>
                <a:spcPct val="20000"/>
              </a:spcBef>
              <a:spcAft>
                <a:spcPts val="0"/>
              </a:spcAft>
              <a:buClr>
                <a:srgbClr val="003366"/>
              </a:buClr>
              <a:buFont typeface="Arial" panose="020B0604020202020204" pitchFamily="34" charset="0"/>
              <a:buChar char="•"/>
              <a:defRPr/>
            </a:pPr>
            <a:r>
              <a:rPr lang="en-GB" sz="3000" dirty="0" smtClean="0">
                <a:solidFill>
                  <a:srgbClr val="003366"/>
                </a:solidFill>
              </a:rPr>
              <a:t>Disownment/Ostracised </a:t>
            </a:r>
            <a:r>
              <a:rPr lang="en-GB" sz="3000" dirty="0">
                <a:solidFill>
                  <a:srgbClr val="003366"/>
                </a:solidFill>
              </a:rPr>
              <a:t>from community being labelled </a:t>
            </a:r>
            <a:r>
              <a:rPr lang="en-GB" sz="3000" i="1" dirty="0" smtClean="0">
                <a:solidFill>
                  <a:srgbClr val="003366"/>
                </a:solidFill>
              </a:rPr>
              <a:t>Dishonourable</a:t>
            </a:r>
          </a:p>
          <a:p>
            <a:pPr marL="457200" indent="-457200" eaLnBrk="0" fontAlgn="auto" hangingPunct="0">
              <a:lnSpc>
                <a:spcPct val="90000"/>
              </a:lnSpc>
              <a:spcBef>
                <a:spcPct val="20000"/>
              </a:spcBef>
              <a:spcAft>
                <a:spcPts val="0"/>
              </a:spcAft>
              <a:buClr>
                <a:srgbClr val="003366"/>
              </a:buClr>
              <a:buFont typeface="Arial" panose="020B0604020202020204" pitchFamily="34" charset="0"/>
              <a:buChar char="•"/>
              <a:defRPr/>
            </a:pPr>
            <a:r>
              <a:rPr lang="en-GB" sz="3000" dirty="0" smtClean="0">
                <a:solidFill>
                  <a:srgbClr val="003366"/>
                </a:solidFill>
              </a:rPr>
              <a:t>Displacement/isolation/identity </a:t>
            </a:r>
            <a:endParaRPr lang="en-GB" sz="3000" dirty="0">
              <a:solidFill>
                <a:srgbClr val="003366"/>
              </a:solidFill>
            </a:endParaRPr>
          </a:p>
          <a:p>
            <a:pPr marL="457200" indent="-457200" eaLnBrk="0" fontAlgn="auto" hangingPunct="0">
              <a:lnSpc>
                <a:spcPct val="90000"/>
              </a:lnSpc>
              <a:spcBef>
                <a:spcPct val="20000"/>
              </a:spcBef>
              <a:spcAft>
                <a:spcPts val="0"/>
              </a:spcAft>
              <a:buClr>
                <a:srgbClr val="003366"/>
              </a:buClr>
              <a:buFont typeface="Arial" panose="020B0604020202020204" pitchFamily="34" charset="0"/>
              <a:buChar char="•"/>
              <a:defRPr/>
            </a:pPr>
            <a:r>
              <a:rPr lang="en-GB" sz="3000" dirty="0" smtClean="0">
                <a:solidFill>
                  <a:srgbClr val="003366"/>
                </a:solidFill>
              </a:rPr>
              <a:t>Fear </a:t>
            </a:r>
            <a:r>
              <a:rPr lang="en-GB" sz="3000" dirty="0">
                <a:solidFill>
                  <a:srgbClr val="003366"/>
                </a:solidFill>
              </a:rPr>
              <a:t>of being found – bounty hunters, </a:t>
            </a:r>
            <a:r>
              <a:rPr lang="en-GB" sz="3000" dirty="0" smtClean="0">
                <a:solidFill>
                  <a:srgbClr val="003366"/>
                </a:solidFill>
              </a:rPr>
              <a:t>reprisals</a:t>
            </a:r>
          </a:p>
          <a:p>
            <a:pPr marL="457200" indent="-457200" eaLnBrk="0" fontAlgn="auto" hangingPunct="0">
              <a:lnSpc>
                <a:spcPct val="90000"/>
              </a:lnSpc>
              <a:spcBef>
                <a:spcPct val="20000"/>
              </a:spcBef>
              <a:spcAft>
                <a:spcPts val="0"/>
              </a:spcAft>
              <a:buClr>
                <a:srgbClr val="003366"/>
              </a:buClr>
              <a:buFont typeface="Arial" panose="020B0604020202020204" pitchFamily="34" charset="0"/>
              <a:buChar char="•"/>
              <a:defRPr/>
            </a:pPr>
            <a:r>
              <a:rPr lang="en-GB" sz="3000" dirty="0" smtClean="0">
                <a:solidFill>
                  <a:srgbClr val="003366"/>
                </a:solidFill>
              </a:rPr>
              <a:t>Lack </a:t>
            </a:r>
            <a:r>
              <a:rPr lang="en-GB" sz="3000" dirty="0">
                <a:solidFill>
                  <a:srgbClr val="003366"/>
                </a:solidFill>
              </a:rPr>
              <a:t>of information and access to services available to help – key to minors </a:t>
            </a:r>
            <a:endParaRPr lang="en-GB" sz="3000" dirty="0" smtClean="0">
              <a:solidFill>
                <a:srgbClr val="003366"/>
              </a:solidFill>
            </a:endParaRPr>
          </a:p>
          <a:p>
            <a:pPr marL="457200" indent="-457200" eaLnBrk="0" fontAlgn="auto" hangingPunct="0">
              <a:lnSpc>
                <a:spcPct val="90000"/>
              </a:lnSpc>
              <a:spcBef>
                <a:spcPct val="20000"/>
              </a:spcBef>
              <a:spcAft>
                <a:spcPts val="0"/>
              </a:spcAft>
              <a:buClr>
                <a:srgbClr val="003366"/>
              </a:buClr>
              <a:buFont typeface="Arial" panose="020B0604020202020204" pitchFamily="34" charset="0"/>
              <a:buChar char="•"/>
              <a:defRPr/>
            </a:pPr>
            <a:r>
              <a:rPr lang="en-GB" sz="3000" dirty="0" smtClean="0">
                <a:solidFill>
                  <a:srgbClr val="003366"/>
                </a:solidFill>
              </a:rPr>
              <a:t>Lack </a:t>
            </a:r>
            <a:r>
              <a:rPr lang="en-GB" sz="3000" dirty="0">
                <a:solidFill>
                  <a:srgbClr val="003366"/>
                </a:solidFill>
              </a:rPr>
              <a:t>of awareness of HBV /A by those in authority</a:t>
            </a:r>
          </a:p>
          <a:p>
            <a:pPr marL="342900" indent="-342900" eaLnBrk="0" fontAlgn="auto" hangingPunct="0">
              <a:lnSpc>
                <a:spcPct val="90000"/>
              </a:lnSpc>
              <a:spcBef>
                <a:spcPct val="20000"/>
              </a:spcBef>
              <a:spcAft>
                <a:spcPts val="0"/>
              </a:spcAft>
              <a:buClr>
                <a:srgbClr val="003366"/>
              </a:buClr>
              <a:buFont typeface="Arial" charset="0"/>
              <a:buChar char="•"/>
              <a:defRPr/>
            </a:pPr>
            <a:endParaRPr lang="en-GB" sz="2400" dirty="0">
              <a:solidFill>
                <a:srgbClr val="003366"/>
              </a:solidFill>
              <a:latin typeface="+mn-lt"/>
            </a:endParaRPr>
          </a:p>
          <a:p>
            <a:pPr marL="742950" lvl="1" indent="-285750" eaLnBrk="0" fontAlgn="auto" hangingPunct="0">
              <a:lnSpc>
                <a:spcPct val="90000"/>
              </a:lnSpc>
              <a:spcBef>
                <a:spcPct val="20000"/>
              </a:spcBef>
              <a:spcAft>
                <a:spcPts val="0"/>
              </a:spcAft>
              <a:buClr>
                <a:srgbClr val="003366"/>
              </a:buClr>
              <a:buFont typeface="Arial" charset="0"/>
              <a:buNone/>
              <a:defRPr/>
            </a:pPr>
            <a:endParaRPr lang="en-US" sz="2400" dirty="0">
              <a:solidFill>
                <a:srgbClr val="003366"/>
              </a:solidFill>
              <a:latin typeface="+mn-lt"/>
            </a:endParaRPr>
          </a:p>
        </p:txBody>
      </p:sp>
      <p:sp>
        <p:nvSpPr>
          <p:cNvPr id="15363" name="Text Box 7"/>
          <p:cNvSpPr txBox="1">
            <a:spLocks/>
          </p:cNvSpPr>
          <p:nvPr/>
        </p:nvSpPr>
        <p:spPr bwMode="auto">
          <a:xfrm>
            <a:off x="395288" y="388937"/>
            <a:ext cx="8208962" cy="1077218"/>
          </a:xfrm>
          <a:prstGeom prst="rect">
            <a:avLst/>
          </a:prstGeom>
          <a:noFill/>
          <a:ln w="25400">
            <a:noFill/>
            <a:miter lim="800000"/>
            <a:headEnd/>
            <a:tailEnd/>
          </a:ln>
        </p:spPr>
        <p:txBody>
          <a:bodyPr>
            <a:spAutoFit/>
          </a:bodyPr>
          <a:lstStyle/>
          <a:p>
            <a:pPr algn="ctr">
              <a:spcBef>
                <a:spcPct val="50000"/>
              </a:spcBef>
            </a:pPr>
            <a:r>
              <a:rPr lang="en-GB" sz="3200" b="1" dirty="0">
                <a:solidFill>
                  <a:srgbClr val="003366"/>
                </a:solidFill>
                <a:latin typeface="Calibri" pitchFamily="34" charset="0"/>
                <a:sym typeface="GillSans"/>
              </a:rPr>
              <a:t>Barriers for reporting Honour Based Violence/Abuse</a:t>
            </a:r>
          </a:p>
        </p:txBody>
      </p:sp>
      <p:pic>
        <p:nvPicPr>
          <p:cNvPr id="5" name="Picture 4" descr="New NCC log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380" y="6165304"/>
            <a:ext cx="2509491" cy="44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NC_LOGO_BLUE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67" y="6017638"/>
            <a:ext cx="1800200" cy="738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81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181</TotalTime>
  <Words>1438</Words>
  <Application>Microsoft Office PowerPoint</Application>
  <PresentationFormat>On-screen Show (4:3)</PresentationFormat>
  <Paragraphs>173</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Blank</vt:lpstr>
      <vt:lpstr>  Honour Abuse Forced Marriage: Briefing for Education Professionals </vt:lpstr>
      <vt:lpstr>Association of Chief Police Officers Definition  </vt:lpstr>
      <vt:lpstr>Offences  </vt:lpstr>
      <vt:lpstr>PowerPoint Presentation</vt:lpstr>
      <vt:lpstr>PowerPoint Presentation</vt:lpstr>
      <vt:lpstr>PowerPoint Presentation</vt:lpstr>
      <vt:lpstr>Forced Marriage: Potential Warning Signs</vt:lpstr>
      <vt:lpstr>PowerPoint Presentation</vt:lpstr>
      <vt:lpstr>PowerPoint Presentation</vt:lpstr>
      <vt:lpstr>PowerPoint Presentation</vt:lpstr>
      <vt:lpstr>Forced Marriage Unit </vt:lpstr>
      <vt:lpstr>If you are concerned about Forced Marriage</vt:lpstr>
      <vt:lpstr>If you are concerned about Forced Marriage</vt:lpstr>
      <vt:lpstr>Freedom Charity </vt:lpstr>
      <vt:lpstr>PowerPoint Presentation</vt:lpstr>
    </vt:vector>
  </TitlesOfParts>
  <Company>Norfolk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Waters, Kelly</dc:creator>
  <cp:lastModifiedBy>Taylor, Sara</cp:lastModifiedBy>
  <cp:revision>16</cp:revision>
  <dcterms:created xsi:type="dcterms:W3CDTF">2014-10-07T08:14:15Z</dcterms:created>
  <dcterms:modified xsi:type="dcterms:W3CDTF">2014-11-06T14:40:28Z</dcterms:modified>
</cp:coreProperties>
</file>