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24"/>
  </p:notesMasterIdLst>
  <p:sldIdLst>
    <p:sldId id="256" r:id="rId5"/>
    <p:sldId id="257" r:id="rId6"/>
    <p:sldId id="258" r:id="rId7"/>
    <p:sldId id="261" r:id="rId8"/>
    <p:sldId id="268" r:id="rId9"/>
    <p:sldId id="259" r:id="rId10"/>
    <p:sldId id="260" r:id="rId11"/>
    <p:sldId id="262" r:id="rId12"/>
    <p:sldId id="263" r:id="rId13"/>
    <p:sldId id="269" r:id="rId14"/>
    <p:sldId id="270" r:id="rId15"/>
    <p:sldId id="271" r:id="rId16"/>
    <p:sldId id="264" r:id="rId17"/>
    <p:sldId id="265" r:id="rId18"/>
    <p:sldId id="272" r:id="rId19"/>
    <p:sldId id="266" r:id="rId20"/>
    <p:sldId id="273" r:id="rId21"/>
    <p:sldId id="275"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A6A423-96D9-4D9F-A106-2507200A5A90}" v="238" dt="2023-11-24T10:08:10.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3265" autoAdjust="0"/>
  </p:normalViewPr>
  <p:slideViewPr>
    <p:cSldViewPr snapToGrid="0">
      <p:cViewPr varScale="1">
        <p:scale>
          <a:sx n="57" d="100"/>
          <a:sy n="57" d="100"/>
        </p:scale>
        <p:origin x="848" y="60"/>
      </p:cViewPr>
      <p:guideLst/>
    </p:cSldViewPr>
  </p:slideViewPr>
  <p:outlineViewPr>
    <p:cViewPr>
      <p:scale>
        <a:sx n="33" d="100"/>
        <a:sy n="33" d="100"/>
      </p:scale>
      <p:origin x="0" y="-20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6659A-3B9A-4E31-8188-A40B67CCB40D}" type="datetimeFigureOut">
              <a:rPr lang="en-GB" smtClean="0"/>
              <a:t>29/11/2023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3735D-8042-430E-80E9-E8AFEB28316F}" type="slidenum">
              <a:rPr lang="en-GB" smtClean="0"/>
              <a:t>‹#›</a:t>
            </a:fld>
            <a:endParaRPr lang="en-GB"/>
          </a:p>
        </p:txBody>
      </p:sp>
    </p:spTree>
    <p:extLst>
      <p:ext uri="{BB962C8B-B14F-4D97-AF65-F5344CB8AC3E}">
        <p14:creationId xmlns:p14="http://schemas.microsoft.com/office/powerpoint/2010/main" val="177776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1</a:t>
            </a:fld>
            <a:endParaRPr lang="en-GB"/>
          </a:p>
        </p:txBody>
      </p:sp>
    </p:spTree>
    <p:extLst>
      <p:ext uri="{BB962C8B-B14F-4D97-AF65-F5344CB8AC3E}">
        <p14:creationId xmlns:p14="http://schemas.microsoft.com/office/powerpoint/2010/main" val="2816615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E13735D-8042-430E-80E9-E8AFEB28316F}" type="slidenum">
              <a:rPr lang="en-GB" smtClean="0"/>
              <a:t>10</a:t>
            </a:fld>
            <a:endParaRPr lang="en-GB"/>
          </a:p>
        </p:txBody>
      </p:sp>
    </p:spTree>
    <p:extLst>
      <p:ext uri="{BB962C8B-B14F-4D97-AF65-F5344CB8AC3E}">
        <p14:creationId xmlns:p14="http://schemas.microsoft.com/office/powerpoint/2010/main" val="53194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11</a:t>
            </a:fld>
            <a:endParaRPr lang="en-GB"/>
          </a:p>
        </p:txBody>
      </p:sp>
    </p:spTree>
    <p:extLst>
      <p:ext uri="{BB962C8B-B14F-4D97-AF65-F5344CB8AC3E}">
        <p14:creationId xmlns:p14="http://schemas.microsoft.com/office/powerpoint/2010/main" val="2743193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13</a:t>
            </a:fld>
            <a:endParaRPr lang="en-GB"/>
          </a:p>
        </p:txBody>
      </p:sp>
    </p:spTree>
    <p:extLst>
      <p:ext uri="{BB962C8B-B14F-4D97-AF65-F5344CB8AC3E}">
        <p14:creationId xmlns:p14="http://schemas.microsoft.com/office/powerpoint/2010/main" val="196784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14</a:t>
            </a:fld>
            <a:endParaRPr lang="en-GB"/>
          </a:p>
        </p:txBody>
      </p:sp>
    </p:spTree>
    <p:extLst>
      <p:ext uri="{BB962C8B-B14F-4D97-AF65-F5344CB8AC3E}">
        <p14:creationId xmlns:p14="http://schemas.microsoft.com/office/powerpoint/2010/main" val="130148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15</a:t>
            </a:fld>
            <a:endParaRPr lang="en-GB"/>
          </a:p>
        </p:txBody>
      </p:sp>
    </p:spTree>
    <p:extLst>
      <p:ext uri="{BB962C8B-B14F-4D97-AF65-F5344CB8AC3E}">
        <p14:creationId xmlns:p14="http://schemas.microsoft.com/office/powerpoint/2010/main" val="40918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17</a:t>
            </a:fld>
            <a:endParaRPr lang="en-GB"/>
          </a:p>
        </p:txBody>
      </p:sp>
    </p:spTree>
    <p:extLst>
      <p:ext uri="{BB962C8B-B14F-4D97-AF65-F5344CB8AC3E}">
        <p14:creationId xmlns:p14="http://schemas.microsoft.com/office/powerpoint/2010/main" val="283141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2</a:t>
            </a:fld>
            <a:endParaRPr lang="en-GB"/>
          </a:p>
        </p:txBody>
      </p:sp>
    </p:spTree>
    <p:extLst>
      <p:ext uri="{BB962C8B-B14F-4D97-AF65-F5344CB8AC3E}">
        <p14:creationId xmlns:p14="http://schemas.microsoft.com/office/powerpoint/2010/main" val="255065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3</a:t>
            </a:fld>
            <a:endParaRPr lang="en-GB"/>
          </a:p>
        </p:txBody>
      </p:sp>
    </p:spTree>
    <p:extLst>
      <p:ext uri="{BB962C8B-B14F-4D97-AF65-F5344CB8AC3E}">
        <p14:creationId xmlns:p14="http://schemas.microsoft.com/office/powerpoint/2010/main" val="135258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4</a:t>
            </a:fld>
            <a:endParaRPr lang="en-GB"/>
          </a:p>
        </p:txBody>
      </p:sp>
    </p:spTree>
    <p:extLst>
      <p:ext uri="{BB962C8B-B14F-4D97-AF65-F5344CB8AC3E}">
        <p14:creationId xmlns:p14="http://schemas.microsoft.com/office/powerpoint/2010/main" val="288024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5</a:t>
            </a:fld>
            <a:endParaRPr lang="en-GB"/>
          </a:p>
        </p:txBody>
      </p:sp>
    </p:spTree>
    <p:extLst>
      <p:ext uri="{BB962C8B-B14F-4D97-AF65-F5344CB8AC3E}">
        <p14:creationId xmlns:p14="http://schemas.microsoft.com/office/powerpoint/2010/main" val="115656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6</a:t>
            </a:fld>
            <a:endParaRPr lang="en-GB"/>
          </a:p>
        </p:txBody>
      </p:sp>
    </p:spTree>
    <p:extLst>
      <p:ext uri="{BB962C8B-B14F-4D97-AF65-F5344CB8AC3E}">
        <p14:creationId xmlns:p14="http://schemas.microsoft.com/office/powerpoint/2010/main" val="12575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7</a:t>
            </a:fld>
            <a:endParaRPr lang="en-GB"/>
          </a:p>
        </p:txBody>
      </p:sp>
    </p:spTree>
    <p:extLst>
      <p:ext uri="{BB962C8B-B14F-4D97-AF65-F5344CB8AC3E}">
        <p14:creationId xmlns:p14="http://schemas.microsoft.com/office/powerpoint/2010/main" val="248516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8E13735D-8042-430E-80E9-E8AFEB28316F}" type="slidenum">
              <a:rPr lang="en-GB" smtClean="0"/>
              <a:t>8</a:t>
            </a:fld>
            <a:endParaRPr lang="en-GB"/>
          </a:p>
        </p:txBody>
      </p:sp>
    </p:spTree>
    <p:extLst>
      <p:ext uri="{BB962C8B-B14F-4D97-AF65-F5344CB8AC3E}">
        <p14:creationId xmlns:p14="http://schemas.microsoft.com/office/powerpoint/2010/main" val="298742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GB"/>
          </a:p>
        </p:txBody>
      </p:sp>
      <p:sp>
        <p:nvSpPr>
          <p:cNvPr id="4" name="Slide Number Placeholder 3"/>
          <p:cNvSpPr>
            <a:spLocks noGrp="1"/>
          </p:cNvSpPr>
          <p:nvPr>
            <p:ph type="sldNum" sz="quarter" idx="5"/>
          </p:nvPr>
        </p:nvSpPr>
        <p:spPr/>
        <p:txBody>
          <a:bodyPr/>
          <a:lstStyle/>
          <a:p>
            <a:fld id="{8E13735D-8042-430E-80E9-E8AFEB28316F}" type="slidenum">
              <a:rPr lang="en-GB" smtClean="0"/>
              <a:t>9</a:t>
            </a:fld>
            <a:endParaRPr lang="en-GB"/>
          </a:p>
        </p:txBody>
      </p:sp>
    </p:spTree>
    <p:extLst>
      <p:ext uri="{BB962C8B-B14F-4D97-AF65-F5344CB8AC3E}">
        <p14:creationId xmlns:p14="http://schemas.microsoft.com/office/powerpoint/2010/main" val="70837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11/29/2023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9183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11/29/2023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28271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11/29/2023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0609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11/29/2023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998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11/29/2023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1681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11/29/2023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8387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11/29/2023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1432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11/29/2023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4217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11/29/2023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532218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11/29/2023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8220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11/29/2023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0655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11/29/2023</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8571871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TDXMRT8bWJY?feature=oembed"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REBtxjaNA6k?feature=oembed"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benjaminfoundation.co.uk/vacancies/"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669856"/>
            <a:ext cx="6658405" cy="1451174"/>
          </a:xfrm>
        </p:spPr>
        <p:txBody>
          <a:bodyPr anchor="ctr">
            <a:normAutofit/>
          </a:bodyPr>
          <a:lstStyle/>
          <a:p>
            <a:r>
              <a:rPr lang="en-US" dirty="0">
                <a:ea typeface="Calibri Light"/>
                <a:cs typeface="Calibri Light"/>
              </a:rPr>
              <a:t>SEND Friendships</a:t>
            </a:r>
            <a:endParaRPr lang="en-US" dirty="0"/>
          </a:p>
        </p:txBody>
      </p:sp>
      <p:sp>
        <p:nvSpPr>
          <p:cNvPr id="3" name="Subtitle 2"/>
          <p:cNvSpPr>
            <a:spLocks noGrp="1"/>
          </p:cNvSpPr>
          <p:nvPr>
            <p:ph type="subTitle" idx="1"/>
          </p:nvPr>
        </p:nvSpPr>
        <p:spPr>
          <a:xfrm>
            <a:off x="7642254" y="669856"/>
            <a:ext cx="3940145" cy="1451174"/>
          </a:xfrm>
        </p:spPr>
        <p:txBody>
          <a:bodyPr vert="horz" lIns="91440" tIns="45720" rIns="91440" bIns="45720" rtlCol="0" anchor="ctr">
            <a:noAutofit/>
          </a:bodyPr>
          <a:lstStyle/>
          <a:p>
            <a:pPr>
              <a:lnSpc>
                <a:spcPct val="100000"/>
              </a:lnSpc>
            </a:pPr>
            <a:r>
              <a:rPr lang="en-US" sz="1400">
                <a:ea typeface="Calibri"/>
                <a:cs typeface="Calibri"/>
              </a:rPr>
              <a:t>The Benjamin Foundation </a:t>
            </a:r>
          </a:p>
          <a:p>
            <a:pPr>
              <a:lnSpc>
                <a:spcPct val="100000"/>
              </a:lnSpc>
            </a:pPr>
            <a:r>
              <a:rPr lang="en-US" sz="1400">
                <a:ea typeface="Calibri"/>
                <a:cs typeface="Calibri"/>
              </a:rPr>
              <a:t>Specialist Short Breaks</a:t>
            </a:r>
          </a:p>
          <a:p>
            <a:pPr>
              <a:lnSpc>
                <a:spcPct val="100000"/>
              </a:lnSpc>
            </a:pPr>
            <a:endParaRPr lang="en-US" sz="1400">
              <a:ea typeface="Calibri"/>
              <a:cs typeface="Calibri"/>
            </a:endParaRPr>
          </a:p>
          <a:p>
            <a:pPr>
              <a:lnSpc>
                <a:spcPct val="100000"/>
              </a:lnSpc>
            </a:pPr>
            <a:r>
              <a:rPr lang="en-US" sz="1400">
                <a:ea typeface="Calibri"/>
                <a:cs typeface="Calibri"/>
              </a:rPr>
              <a:t>Angela Teague</a:t>
            </a:r>
          </a:p>
          <a:p>
            <a:pPr>
              <a:lnSpc>
                <a:spcPct val="100000"/>
              </a:lnSpc>
            </a:pPr>
            <a:r>
              <a:rPr lang="en-US" sz="1400">
                <a:ea typeface="Calibri"/>
                <a:cs typeface="Calibri"/>
              </a:rPr>
              <a:t>Marcia Frony-O'Shea</a:t>
            </a:r>
          </a:p>
        </p:txBody>
      </p:sp>
      <p:pic>
        <p:nvPicPr>
          <p:cNvPr id="4" name="Picture 3">
            <a:extLst>
              <a:ext uri="{FF2B5EF4-FFF2-40B4-BE49-F238E27FC236}">
                <a16:creationId xmlns:a16="http://schemas.microsoft.com/office/drawing/2014/main" id="{77C0FC2D-2524-154B-DE93-E53A58DD4EA9}"/>
              </a:ext>
              <a:ext uri="{C183D7F6-B498-43B3-948B-1728B52AA6E4}">
                <adec:decorative xmlns:adec="http://schemas.microsoft.com/office/drawing/2017/decorative" val="1"/>
              </a:ext>
            </a:extLst>
          </p:cNvPr>
          <p:cNvPicPr>
            <a:picLocks noChangeAspect="1"/>
          </p:cNvPicPr>
          <p:nvPr/>
        </p:nvPicPr>
        <p:blipFill rotWithShape="1">
          <a:blip r:embed="rId3"/>
          <a:srcRect r="4" b="2530"/>
          <a:stretch/>
        </p:blipFill>
        <p:spPr>
          <a:xfrm>
            <a:off x="6616934" y="3222593"/>
            <a:ext cx="4557910" cy="2965551"/>
          </a:xfrm>
          <a:prstGeom prst="rect">
            <a:avLst/>
          </a:prstGeom>
        </p:spPr>
      </p:pic>
      <p:pic>
        <p:nvPicPr>
          <p:cNvPr id="5" name="Picture 4">
            <a:extLst>
              <a:ext uri="{FF2B5EF4-FFF2-40B4-BE49-F238E27FC236}">
                <a16:creationId xmlns:a16="http://schemas.microsoft.com/office/drawing/2014/main" id="{6C2A0F61-3B65-7B43-EC85-B25DCB3186AC}"/>
              </a:ext>
              <a:ext uri="{C183D7F6-B498-43B3-948B-1728B52AA6E4}">
                <adec:decorative xmlns:adec="http://schemas.microsoft.com/office/drawing/2017/decorative" val="1"/>
              </a:ext>
            </a:extLst>
          </p:cNvPr>
          <p:cNvPicPr>
            <a:picLocks noChangeAspect="1"/>
          </p:cNvPicPr>
          <p:nvPr/>
        </p:nvPicPr>
        <p:blipFill rotWithShape="1">
          <a:blip r:embed="rId4"/>
          <a:srcRect l="9843" r="9570" b="1"/>
          <a:stretch/>
        </p:blipFill>
        <p:spPr>
          <a:xfrm>
            <a:off x="879628" y="3222593"/>
            <a:ext cx="4545156" cy="296555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55E040-C008-F56F-BBE3-F18D4351EB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9273" y="5737797"/>
            <a:ext cx="1582601" cy="975128"/>
          </a:xfrm>
          <a:prstGeom prst="rect">
            <a:avLst/>
          </a:prstGeom>
        </p:spPr>
      </p:pic>
      <p:sp>
        <p:nvSpPr>
          <p:cNvPr id="3" name="Title 2">
            <a:extLst>
              <a:ext uri="{FF2B5EF4-FFF2-40B4-BE49-F238E27FC236}">
                <a16:creationId xmlns:a16="http://schemas.microsoft.com/office/drawing/2014/main" id="{9ACFCD95-416C-2042-765D-2C5C5ACBE937}"/>
              </a:ext>
              <a:ext uri="{C183D7F6-B498-43B3-948B-1728B52AA6E4}">
                <adec:decorative xmlns:adec="http://schemas.microsoft.com/office/drawing/2017/decorative" val="0"/>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Animation</a:t>
            </a:r>
          </a:p>
        </p:txBody>
      </p:sp>
      <p:pic>
        <p:nvPicPr>
          <p:cNvPr id="2" name="Online Media 1" title="What Is Neurodiversity?">
            <a:hlinkClick r:id="" action="ppaction://media"/>
            <a:extLst>
              <a:ext uri="{FF2B5EF4-FFF2-40B4-BE49-F238E27FC236}">
                <a16:creationId xmlns:a16="http://schemas.microsoft.com/office/drawing/2014/main" id="{1BD8A52A-56EC-E97F-9B8C-1517F8A55F5D}"/>
              </a:ext>
            </a:extLst>
          </p:cNvPr>
          <p:cNvPicPr>
            <a:picLocks noRot="1" noChangeAspect="1"/>
          </p:cNvPicPr>
          <p:nvPr>
            <a:videoFile r:link="rId1"/>
          </p:nvPr>
        </p:nvPicPr>
        <p:blipFill>
          <a:blip r:embed="rId5"/>
          <a:stretch>
            <a:fillRect/>
          </a:stretch>
        </p:blipFill>
        <p:spPr>
          <a:xfrm>
            <a:off x="1241425" y="685800"/>
            <a:ext cx="9571216" cy="5422005"/>
          </a:xfrm>
          <a:prstGeom prst="rect">
            <a:avLst/>
          </a:prstGeom>
        </p:spPr>
      </p:pic>
    </p:spTree>
    <p:extLst>
      <p:ext uri="{BB962C8B-B14F-4D97-AF65-F5344CB8AC3E}">
        <p14:creationId xmlns:p14="http://schemas.microsoft.com/office/powerpoint/2010/main" val="1519276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957162-47F0-8E43-9A9C-36114472C3EA}"/>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ACEs</a:t>
            </a:r>
          </a:p>
        </p:txBody>
      </p:sp>
      <p:sp>
        <p:nvSpPr>
          <p:cNvPr id="3" name="TextBox 2">
            <a:extLst>
              <a:ext uri="{FF2B5EF4-FFF2-40B4-BE49-F238E27FC236}">
                <a16:creationId xmlns:a16="http://schemas.microsoft.com/office/drawing/2014/main" id="{CBDA114C-6240-F0FA-F561-58765806A938}"/>
              </a:ext>
            </a:extLst>
          </p:cNvPr>
          <p:cNvSpPr txBox="1"/>
          <p:nvPr/>
        </p:nvSpPr>
        <p:spPr>
          <a:xfrm>
            <a:off x="157953" y="45333"/>
            <a:ext cx="453539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Arial"/>
              </a:rPr>
              <a:t>Trauma in childhood / ACES might include </a:t>
            </a:r>
            <a:r>
              <a:rPr lang="en-US" sz="1500">
                <a:ea typeface="+mn-lt"/>
                <a:cs typeface="+mn-lt"/>
              </a:rPr>
              <a:t>, being involved in an accident or natural disaster. Or they could include experiences of abuse and neglect or witnessing violence.</a:t>
            </a:r>
            <a:endParaRPr lang="en-US" sz="1500">
              <a:cs typeface="Arial"/>
            </a:endParaRPr>
          </a:p>
          <a:p>
            <a:endParaRPr lang="en-US" sz="1500">
              <a:ea typeface="+mn-lt"/>
              <a:cs typeface="+mn-lt"/>
            </a:endParaRPr>
          </a:p>
          <a:p>
            <a:endParaRPr lang="en-US" sz="1500"/>
          </a:p>
          <a:p>
            <a:endParaRPr lang="en-US" sz="1400">
              <a:latin typeface="Arial"/>
              <a:cs typeface="Arial"/>
            </a:endParaRPr>
          </a:p>
        </p:txBody>
      </p:sp>
      <p:sp>
        <p:nvSpPr>
          <p:cNvPr id="5" name="TextBox 4">
            <a:extLst>
              <a:ext uri="{FF2B5EF4-FFF2-40B4-BE49-F238E27FC236}">
                <a16:creationId xmlns:a16="http://schemas.microsoft.com/office/drawing/2014/main" id="{246809D7-9B7F-AFA7-633A-B18E3D7CDF2F}"/>
              </a:ext>
            </a:extLst>
          </p:cNvPr>
          <p:cNvSpPr txBox="1"/>
          <p:nvPr/>
        </p:nvSpPr>
        <p:spPr>
          <a:xfrm>
            <a:off x="157757" y="982265"/>
            <a:ext cx="4783335"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500" baseline="0">
                <a:latin typeface="Avenir Next LT Pro"/>
                <a:ea typeface="Segoe UI"/>
                <a:cs typeface="Segoe UI"/>
              </a:rPr>
              <a:t>Things that are frightening or </a:t>
            </a:r>
            <a:r>
              <a:rPr lang="en-US" sz="1500" baseline="0" err="1">
                <a:latin typeface="Avenir Next LT Pro"/>
                <a:ea typeface="Segoe UI"/>
                <a:cs typeface="Segoe UI"/>
              </a:rPr>
              <a:t>traumatising</a:t>
            </a:r>
            <a:r>
              <a:rPr lang="en-US" sz="1500" baseline="0">
                <a:latin typeface="Avenir Next LT Pro"/>
                <a:ea typeface="Segoe UI"/>
                <a:cs typeface="Segoe UI"/>
              </a:rPr>
              <a:t> for an adult are likely to be even more </a:t>
            </a:r>
            <a:r>
              <a:rPr lang="en-US" sz="1500" baseline="0" err="1">
                <a:latin typeface="Avenir Next LT Pro"/>
                <a:ea typeface="Segoe UI"/>
                <a:cs typeface="Segoe UI"/>
              </a:rPr>
              <a:t>traumatising</a:t>
            </a:r>
            <a:r>
              <a:rPr lang="en-US" sz="1500" baseline="0">
                <a:latin typeface="Avenir Next LT Pro"/>
                <a:ea typeface="Segoe UI"/>
                <a:cs typeface="Segoe UI"/>
              </a:rPr>
              <a:t> for a child. This is because the young child’s limited experience of the world and their developmental stage means they are not yet fully able to understand what’s happening to them or why.</a:t>
            </a:r>
            <a:r>
              <a:rPr lang="en-US" sz="1500">
                <a:latin typeface="Avenir Next LT Pro"/>
                <a:ea typeface="Segoe UI"/>
                <a:cs typeface="Segoe UI"/>
              </a:rPr>
              <a:t>​</a:t>
            </a:r>
          </a:p>
          <a:p>
            <a:pPr rtl="0"/>
            <a:r>
              <a:rPr lang="en-US" sz="1500">
                <a:latin typeface="Avenir Next LT Pro"/>
                <a:ea typeface="Segoe UI"/>
                <a:cs typeface="Segoe UI"/>
              </a:rPr>
              <a:t>​</a:t>
            </a:r>
          </a:p>
          <a:p>
            <a:pPr rtl="0"/>
            <a:endParaRPr lang="en-US" sz="1500">
              <a:cs typeface="Segoe UI"/>
            </a:endParaRPr>
          </a:p>
        </p:txBody>
      </p:sp>
      <p:sp>
        <p:nvSpPr>
          <p:cNvPr id="7" name="TextBox 6">
            <a:extLst>
              <a:ext uri="{FF2B5EF4-FFF2-40B4-BE49-F238E27FC236}">
                <a16:creationId xmlns:a16="http://schemas.microsoft.com/office/drawing/2014/main" id="{D8A5487A-C7DE-2A47-A85E-42B2570D3F5B}"/>
              </a:ext>
            </a:extLst>
          </p:cNvPr>
          <p:cNvSpPr txBox="1"/>
          <p:nvPr/>
        </p:nvSpPr>
        <p:spPr>
          <a:xfrm>
            <a:off x="208359" y="2658070"/>
            <a:ext cx="4664272"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500" baseline="0">
                <a:latin typeface="Avenir Next LT Pro"/>
                <a:ea typeface="Segoe UI"/>
                <a:cs typeface="Segoe UI"/>
              </a:rPr>
              <a:t>Having a trusted adult around (ideally an attachment figure) can really help a child cope with frightening events. This is why the experience of abuse or neglect by a caregiver is always </a:t>
            </a:r>
            <a:r>
              <a:rPr lang="en-US" sz="1500" baseline="0" err="1">
                <a:latin typeface="Avenir Next LT Pro"/>
                <a:ea typeface="Segoe UI"/>
                <a:cs typeface="Segoe UI"/>
              </a:rPr>
              <a:t>traumatising</a:t>
            </a:r>
            <a:r>
              <a:rPr lang="en-US" sz="1500" baseline="0">
                <a:latin typeface="Avenir Next LT Pro"/>
                <a:ea typeface="Segoe UI"/>
                <a:cs typeface="Segoe UI"/>
              </a:rPr>
              <a:t> – the child is both </a:t>
            </a:r>
            <a:r>
              <a:rPr lang="en-US" sz="1500" baseline="0" err="1">
                <a:latin typeface="Avenir Next LT Pro"/>
                <a:ea typeface="Segoe UI"/>
                <a:cs typeface="Segoe UI"/>
              </a:rPr>
              <a:t>traumatised</a:t>
            </a:r>
            <a:r>
              <a:rPr lang="en-US" sz="1500" baseline="0">
                <a:latin typeface="Avenir Next LT Pro"/>
                <a:ea typeface="Segoe UI"/>
                <a:cs typeface="Segoe UI"/>
              </a:rPr>
              <a:t> by the abuse, and then again by that trauma being caused by someone they should be able to trust.​</a:t>
            </a:r>
            <a:r>
              <a:rPr lang="en-US" sz="1500">
                <a:latin typeface="Avenir Next LT Pro"/>
                <a:ea typeface="Segoe UI"/>
                <a:cs typeface="Segoe UI"/>
              </a:rPr>
              <a:t>​</a:t>
            </a:r>
          </a:p>
          <a:p>
            <a:pPr rtl="0"/>
            <a:r>
              <a:rPr lang="en-US" sz="1500" baseline="0">
                <a:latin typeface="Avenir Next LT Pro"/>
                <a:ea typeface="Segoe UI"/>
                <a:cs typeface="Segoe UI"/>
              </a:rPr>
              <a:t>​</a:t>
            </a:r>
            <a:r>
              <a:rPr lang="en-US" sz="1500">
                <a:latin typeface="Avenir Next LT Pro"/>
                <a:ea typeface="Segoe UI"/>
                <a:cs typeface="Segoe UI"/>
              </a:rPr>
              <a:t>​</a:t>
            </a:r>
          </a:p>
          <a:p>
            <a:pPr rtl="0"/>
            <a:endParaRPr lang="en-US" sz="1500">
              <a:cs typeface="Segoe UI"/>
            </a:endParaRPr>
          </a:p>
        </p:txBody>
      </p:sp>
      <p:sp>
        <p:nvSpPr>
          <p:cNvPr id="8" name="TextBox 7">
            <a:extLst>
              <a:ext uri="{FF2B5EF4-FFF2-40B4-BE49-F238E27FC236}">
                <a16:creationId xmlns:a16="http://schemas.microsoft.com/office/drawing/2014/main" id="{1D5FAEB4-059E-A2FE-6CA5-82976FF18836}"/>
              </a:ext>
            </a:extLst>
          </p:cNvPr>
          <p:cNvSpPr txBox="1"/>
          <p:nvPr/>
        </p:nvSpPr>
        <p:spPr>
          <a:xfrm>
            <a:off x="161592" y="4682431"/>
            <a:ext cx="4839889"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500" baseline="0">
                <a:latin typeface="Avenir Next LT Pro"/>
                <a:ea typeface="Segoe UI"/>
                <a:cs typeface="Segoe UI"/>
              </a:rPr>
              <a:t>The experience of chronic and complex trauma in early life can have a lasting impact on an individual’s development and personality. However, with the right help, young children can be supported to make sense of distressing experiences, and any negative impact of these experiences on their life chances can be reduced.​​</a:t>
            </a:r>
            <a:r>
              <a:rPr lang="en-US" sz="1500">
                <a:latin typeface="Avenir Next LT Pro"/>
                <a:ea typeface="Segoe UI"/>
                <a:cs typeface="Segoe UI"/>
              </a:rPr>
              <a:t>​</a:t>
            </a:r>
          </a:p>
          <a:p>
            <a:pPr rtl="0"/>
            <a:r>
              <a:rPr lang="en-US" sz="1500" baseline="0">
                <a:latin typeface="Avenir Next LT Pro"/>
                <a:ea typeface="Segoe UI"/>
                <a:cs typeface="Segoe UI"/>
              </a:rPr>
              <a:t>​​</a:t>
            </a:r>
            <a:r>
              <a:rPr lang="en-US" sz="1500">
                <a:latin typeface="Avenir Next LT Pro"/>
                <a:ea typeface="Segoe UI"/>
                <a:cs typeface="Segoe UI"/>
              </a:rPr>
              <a:t>​</a:t>
            </a:r>
            <a:endParaRPr lang="en-GB"/>
          </a:p>
        </p:txBody>
      </p:sp>
      <p:pic>
        <p:nvPicPr>
          <p:cNvPr id="2" name="Picture 1">
            <a:extLst>
              <a:ext uri="{FF2B5EF4-FFF2-40B4-BE49-F238E27FC236}">
                <a16:creationId xmlns:a16="http://schemas.microsoft.com/office/drawing/2014/main" id="{D5055552-FECA-39F4-A348-FD2D7E95EA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49021" y="-2049"/>
            <a:ext cx="6989464" cy="5062399"/>
          </a:xfrm>
          <a:prstGeom prst="rect">
            <a:avLst/>
          </a:prstGeom>
        </p:spPr>
      </p:pic>
      <p:sp>
        <p:nvSpPr>
          <p:cNvPr id="4" name="TextBox 3">
            <a:extLst>
              <a:ext uri="{FF2B5EF4-FFF2-40B4-BE49-F238E27FC236}">
                <a16:creationId xmlns:a16="http://schemas.microsoft.com/office/drawing/2014/main" id="{4EF45FDE-A2C4-A451-4CF2-E3E44F8160BF}"/>
              </a:ext>
              <a:ext uri="{C183D7F6-B498-43B3-948B-1728B52AA6E4}">
                <adec:decorative xmlns:adec="http://schemas.microsoft.com/office/drawing/2017/decorative" val="1"/>
              </a:ext>
            </a:extLst>
          </p:cNvPr>
          <p:cNvSpPr txBox="1"/>
          <p:nvPr/>
        </p:nvSpPr>
        <p:spPr>
          <a:xfrm>
            <a:off x="5044644" y="5312150"/>
            <a:ext cx="43986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Arial"/>
                <a:ea typeface="+mn-lt"/>
                <a:cs typeface="+mn-lt"/>
              </a:rPr>
              <a:t>https://www.raleighrescue.org/the-problem/adverse-childhood-experiences/</a:t>
            </a:r>
            <a:endParaRPr lang="en-US" sz="1200">
              <a:latin typeface="Arial"/>
            </a:endParaRPr>
          </a:p>
        </p:txBody>
      </p:sp>
      <p:pic>
        <p:nvPicPr>
          <p:cNvPr id="6" name="Picture 5">
            <a:extLst>
              <a:ext uri="{FF2B5EF4-FFF2-40B4-BE49-F238E27FC236}">
                <a16:creationId xmlns:a16="http://schemas.microsoft.com/office/drawing/2014/main" id="{32086398-0901-C8BA-58BC-1D831BF0FC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39471" y="5254841"/>
            <a:ext cx="2290937" cy="1404422"/>
          </a:xfrm>
          <a:prstGeom prst="rect">
            <a:avLst/>
          </a:prstGeom>
        </p:spPr>
      </p:pic>
      <p:sp>
        <p:nvSpPr>
          <p:cNvPr id="9" name="TextBox 8">
            <a:extLst>
              <a:ext uri="{FF2B5EF4-FFF2-40B4-BE49-F238E27FC236}">
                <a16:creationId xmlns:a16="http://schemas.microsoft.com/office/drawing/2014/main" id="{908AB1BD-6B5B-DB61-0AA6-76B06AC08078}"/>
              </a:ext>
              <a:ext uri="{C183D7F6-B498-43B3-948B-1728B52AA6E4}">
                <adec:decorative xmlns:adec="http://schemas.microsoft.com/office/drawing/2017/decorative" val="1"/>
              </a:ext>
            </a:extLst>
          </p:cNvPr>
          <p:cNvSpPr txBox="1"/>
          <p:nvPr/>
        </p:nvSpPr>
        <p:spPr>
          <a:xfrm>
            <a:off x="5223867" y="5938241"/>
            <a:ext cx="40630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aseline="0">
                <a:latin typeface="Avenir Next LT Pro"/>
              </a:rPr>
              <a:t>https://www.annafreud.org/resources/under-fives-wellbeing/common-difficulties/trauma/</a:t>
            </a:r>
            <a:r>
              <a:rPr lang="en-US" sz="1200">
                <a:latin typeface="Avenir Next LT Pro"/>
                <a:ea typeface="Avenir Next LT Pro"/>
                <a:cs typeface="Avenir Next LT Pro"/>
              </a:rPr>
              <a:t>​</a:t>
            </a:r>
            <a:endParaRPr lang="en-GB"/>
          </a:p>
        </p:txBody>
      </p:sp>
    </p:spTree>
    <p:extLst>
      <p:ext uri="{BB962C8B-B14F-4D97-AF65-F5344CB8AC3E}">
        <p14:creationId xmlns:p14="http://schemas.microsoft.com/office/powerpoint/2010/main" val="34811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76D77-A0BC-10AE-80E6-2F01A4C34A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42520" y="5400306"/>
            <a:ext cx="2091109" cy="1286367"/>
          </a:xfrm>
          <a:prstGeom prst="rect">
            <a:avLst/>
          </a:prstGeom>
        </p:spPr>
      </p:pic>
      <p:sp>
        <p:nvSpPr>
          <p:cNvPr id="3" name="Title 2">
            <a:extLst>
              <a:ext uri="{FF2B5EF4-FFF2-40B4-BE49-F238E27FC236}">
                <a16:creationId xmlns:a16="http://schemas.microsoft.com/office/drawing/2014/main" id="{D93BE5FB-89A8-DB24-0068-479FFB12F05F}"/>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Video</a:t>
            </a:r>
          </a:p>
        </p:txBody>
      </p:sp>
      <p:pic>
        <p:nvPicPr>
          <p:cNvPr id="2" name="Online Media 1" title="Understanding Early Trauma">
            <a:hlinkClick r:id="" action="ppaction://media"/>
            <a:extLst>
              <a:ext uri="{FF2B5EF4-FFF2-40B4-BE49-F238E27FC236}">
                <a16:creationId xmlns:a16="http://schemas.microsoft.com/office/drawing/2014/main" id="{66E95091-1115-3FF8-474F-70F288F8EE10}"/>
              </a:ext>
            </a:extLst>
          </p:cNvPr>
          <p:cNvPicPr>
            <a:picLocks noRot="1" noChangeAspect="1"/>
          </p:cNvPicPr>
          <p:nvPr>
            <a:videoFile r:link="rId1"/>
          </p:nvPr>
        </p:nvPicPr>
        <p:blipFill>
          <a:blip r:embed="rId4"/>
          <a:stretch>
            <a:fillRect/>
          </a:stretch>
        </p:blipFill>
        <p:spPr>
          <a:xfrm>
            <a:off x="524248" y="596153"/>
            <a:ext cx="9710738" cy="5486400"/>
          </a:xfrm>
          <a:prstGeom prst="rect">
            <a:avLst/>
          </a:prstGeom>
        </p:spPr>
      </p:pic>
    </p:spTree>
    <p:extLst>
      <p:ext uri="{BB962C8B-B14F-4D97-AF65-F5344CB8AC3E}">
        <p14:creationId xmlns:p14="http://schemas.microsoft.com/office/powerpoint/2010/main" val="3324644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123598-6673-4288-BA83-854556BB2C57}"/>
              </a:ext>
            </a:extLst>
          </p:cNvPr>
          <p:cNvSpPr txBox="1"/>
          <p:nvPr/>
        </p:nvSpPr>
        <p:spPr>
          <a:xfrm>
            <a:off x="1262684" y="809224"/>
            <a:ext cx="9481352" cy="5149423"/>
          </a:xfrm>
          <a:prstGeom prst="rect">
            <a:avLst/>
          </a:prstGeom>
          <a:noFill/>
        </p:spPr>
        <p:txBody>
          <a:bodyPr wrap="square" lIns="91440" tIns="45720" rIns="91440" bIns="45720" rtlCol="0" anchor="t">
            <a:spAutoFit/>
          </a:bodyPr>
          <a:lstStyle/>
          <a:p>
            <a:r>
              <a:rPr lang="en-GB" sz="2800"/>
              <a:t>How do we, at our Short Breaks sessions at The Benjamin Foundation, support and create opportunities for our children and young people to find, develop and maintain friendships?</a:t>
            </a:r>
          </a:p>
          <a:p>
            <a:r>
              <a:rPr lang="en-GB" sz="2800"/>
              <a:t>	</a:t>
            </a:r>
          </a:p>
          <a:p>
            <a:pPr>
              <a:lnSpc>
                <a:spcPct val="150000"/>
              </a:lnSpc>
            </a:pPr>
            <a:r>
              <a:rPr lang="en-GB"/>
              <a:t>We have a child-led approach to encourage them to find common ground, to flourish and bond.</a:t>
            </a:r>
          </a:p>
          <a:p>
            <a:pPr>
              <a:lnSpc>
                <a:spcPct val="150000"/>
              </a:lnSpc>
            </a:pPr>
            <a:r>
              <a:rPr lang="en-GB"/>
              <a:t>We go at their pace.</a:t>
            </a:r>
          </a:p>
          <a:p>
            <a:pPr>
              <a:lnSpc>
                <a:spcPct val="150000"/>
              </a:lnSpc>
            </a:pPr>
            <a:r>
              <a:rPr lang="en-GB"/>
              <a:t>We offer opportunities for them to develop communication and language, play skills, social skills and  emotional regulation.</a:t>
            </a:r>
          </a:p>
          <a:p>
            <a:pPr>
              <a:lnSpc>
                <a:spcPct val="150000"/>
              </a:lnSpc>
            </a:pPr>
            <a:r>
              <a:rPr lang="en-GB"/>
              <a:t>We are also examples of respect and caring attitudes for them to mirror and replicate with the other children</a:t>
            </a:r>
            <a:r>
              <a:rPr lang="en-GB" sz="2000"/>
              <a:t>.</a:t>
            </a:r>
          </a:p>
        </p:txBody>
      </p:sp>
      <p:sp>
        <p:nvSpPr>
          <p:cNvPr id="4" name="Heart 3">
            <a:extLst>
              <a:ext uri="{FF2B5EF4-FFF2-40B4-BE49-F238E27FC236}">
                <a16:creationId xmlns:a16="http://schemas.microsoft.com/office/drawing/2014/main" id="{CA92596B-A654-49B6-AAAB-E31E3787A4B8}"/>
              </a:ext>
              <a:ext uri="{C183D7F6-B498-43B3-948B-1728B52AA6E4}">
                <adec:decorative xmlns:adec="http://schemas.microsoft.com/office/drawing/2017/decorative" val="1"/>
              </a:ext>
            </a:extLst>
          </p:cNvPr>
          <p:cNvSpPr/>
          <p:nvPr/>
        </p:nvSpPr>
        <p:spPr>
          <a:xfrm>
            <a:off x="1109709" y="3098493"/>
            <a:ext cx="195308" cy="221942"/>
          </a:xfrm>
          <a:prstGeom prst="hear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460E75C-F623-463B-AD3F-C1327D16FB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9924" y="3860971"/>
            <a:ext cx="219475" cy="243861"/>
          </a:xfrm>
          <a:prstGeom prst="rect">
            <a:avLst/>
          </a:prstGeom>
        </p:spPr>
      </p:pic>
      <p:pic>
        <p:nvPicPr>
          <p:cNvPr id="6" name="Picture 5">
            <a:extLst>
              <a:ext uri="{FF2B5EF4-FFF2-40B4-BE49-F238E27FC236}">
                <a16:creationId xmlns:a16="http://schemas.microsoft.com/office/drawing/2014/main" id="{67E1F784-A96C-40FB-99F7-0C492582C3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1584" y="4338430"/>
            <a:ext cx="219475" cy="243861"/>
          </a:xfrm>
          <a:prstGeom prst="rect">
            <a:avLst/>
          </a:prstGeom>
        </p:spPr>
      </p:pic>
      <p:pic>
        <p:nvPicPr>
          <p:cNvPr id="7" name="Picture 6">
            <a:extLst>
              <a:ext uri="{FF2B5EF4-FFF2-40B4-BE49-F238E27FC236}">
                <a16:creationId xmlns:a16="http://schemas.microsoft.com/office/drawing/2014/main" id="{719C4016-9D56-49AD-92A6-E543321F2D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9923" y="5116788"/>
            <a:ext cx="219475" cy="243861"/>
          </a:xfrm>
          <a:prstGeom prst="rect">
            <a:avLst/>
          </a:prstGeom>
        </p:spPr>
      </p:pic>
      <p:pic>
        <p:nvPicPr>
          <p:cNvPr id="8" name="Picture 7">
            <a:extLst>
              <a:ext uri="{FF2B5EF4-FFF2-40B4-BE49-F238E27FC236}">
                <a16:creationId xmlns:a16="http://schemas.microsoft.com/office/drawing/2014/main" id="{4A3BA700-EA58-4EC5-B2CD-C22634A008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40814" y="5366688"/>
            <a:ext cx="2091109" cy="1286367"/>
          </a:xfrm>
          <a:prstGeom prst="rect">
            <a:avLst/>
          </a:prstGeom>
        </p:spPr>
      </p:pic>
      <p:sp>
        <p:nvSpPr>
          <p:cNvPr id="3" name="Title 2">
            <a:extLst>
              <a:ext uri="{FF2B5EF4-FFF2-40B4-BE49-F238E27FC236}">
                <a16:creationId xmlns:a16="http://schemas.microsoft.com/office/drawing/2014/main" id="{6E732279-DA66-1395-C749-D4B76EFE6994}"/>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How do we support children</a:t>
            </a:r>
          </a:p>
        </p:txBody>
      </p:sp>
    </p:spTree>
    <p:extLst>
      <p:ext uri="{BB962C8B-B14F-4D97-AF65-F5344CB8AC3E}">
        <p14:creationId xmlns:p14="http://schemas.microsoft.com/office/powerpoint/2010/main" val="46334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A32FF-8660-4D49-B4D0-B6AA219510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94110" y="5282832"/>
            <a:ext cx="2249619" cy="1383912"/>
          </a:xfrm>
          <a:prstGeom prst="rect">
            <a:avLst/>
          </a:prstGeom>
        </p:spPr>
      </p:pic>
      <p:sp>
        <p:nvSpPr>
          <p:cNvPr id="3" name="TextBox 2">
            <a:extLst>
              <a:ext uri="{FF2B5EF4-FFF2-40B4-BE49-F238E27FC236}">
                <a16:creationId xmlns:a16="http://schemas.microsoft.com/office/drawing/2014/main" id="{34DC81DC-B0AE-4C04-8F6B-3F6DDFCBB67C}"/>
              </a:ext>
            </a:extLst>
          </p:cNvPr>
          <p:cNvSpPr txBox="1"/>
          <p:nvPr/>
        </p:nvSpPr>
        <p:spPr>
          <a:xfrm>
            <a:off x="1191148" y="374606"/>
            <a:ext cx="9232776" cy="6108788"/>
          </a:xfrm>
          <a:prstGeom prst="rect">
            <a:avLst/>
          </a:prstGeom>
          <a:noFill/>
        </p:spPr>
        <p:txBody>
          <a:bodyPr wrap="square" rtlCol="0">
            <a:spAutoFit/>
          </a:bodyPr>
          <a:lstStyle/>
          <a:p>
            <a:r>
              <a:rPr lang="en-GB" sz="3200" b="1"/>
              <a:t>Case studies:</a:t>
            </a:r>
          </a:p>
          <a:p>
            <a:endParaRPr lang="en-GB" sz="3200" b="1"/>
          </a:p>
          <a:p>
            <a:pPr>
              <a:lnSpc>
                <a:spcPct val="150000"/>
              </a:lnSpc>
            </a:pPr>
            <a:r>
              <a:rPr lang="en-GB" sz="2000" b="1" u="sng"/>
              <a:t>Case study 1: 12 year-old boy</a:t>
            </a:r>
          </a:p>
          <a:p>
            <a:pPr>
              <a:lnSpc>
                <a:spcPct val="150000"/>
              </a:lnSpc>
            </a:pPr>
            <a:endParaRPr lang="en-GB" sz="2000" b="1" u="sng"/>
          </a:p>
          <a:p>
            <a:pPr>
              <a:lnSpc>
                <a:spcPct val="150000"/>
              </a:lnSpc>
            </a:pPr>
            <a:r>
              <a:rPr lang="en-GB"/>
              <a:t>When he started with us, we thought he was non-verbal. He has been coming to our services for 2 years. He now expresses his wishes verbally, in short phrases, and has been showing his fun-loving self, initiating games with adults, giggling, showing affection. He is yet to make some friendship with other children but he has most certainly been testing his skills with us, the adults.</a:t>
            </a:r>
          </a:p>
          <a:p>
            <a:pPr>
              <a:lnSpc>
                <a:spcPct val="150000"/>
              </a:lnSpc>
            </a:pPr>
            <a:r>
              <a:rPr lang="en-GB"/>
              <a:t>We have offered him a space where he feels secure and safe, we have followed his lead, offered him activities that he likes and slowly introduced new ones. We offer him a total communication approach and opportunities to practise and develop social skills, communication skills and attempt new challenges.</a:t>
            </a:r>
          </a:p>
          <a:p>
            <a:pPr>
              <a:lnSpc>
                <a:spcPct val="150000"/>
              </a:lnSpc>
            </a:pPr>
            <a:endParaRPr lang="en-GB"/>
          </a:p>
        </p:txBody>
      </p:sp>
      <p:sp>
        <p:nvSpPr>
          <p:cNvPr id="2" name="Title 1">
            <a:extLst>
              <a:ext uri="{FF2B5EF4-FFF2-40B4-BE49-F238E27FC236}">
                <a16:creationId xmlns:a16="http://schemas.microsoft.com/office/drawing/2014/main" id="{B26E60C9-3F9F-B7BC-CF78-CF870B6A360B}"/>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Case studies</a:t>
            </a:r>
          </a:p>
        </p:txBody>
      </p:sp>
    </p:spTree>
    <p:extLst>
      <p:ext uri="{BB962C8B-B14F-4D97-AF65-F5344CB8AC3E}">
        <p14:creationId xmlns:p14="http://schemas.microsoft.com/office/powerpoint/2010/main" val="123241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A32FF-8660-4D49-B4D0-B6AA219510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94110" y="5282832"/>
            <a:ext cx="2249619" cy="1383912"/>
          </a:xfrm>
          <a:prstGeom prst="rect">
            <a:avLst/>
          </a:prstGeom>
        </p:spPr>
      </p:pic>
      <p:sp>
        <p:nvSpPr>
          <p:cNvPr id="3" name="TextBox 2">
            <a:extLst>
              <a:ext uri="{FF2B5EF4-FFF2-40B4-BE49-F238E27FC236}">
                <a16:creationId xmlns:a16="http://schemas.microsoft.com/office/drawing/2014/main" id="{34DC81DC-B0AE-4C04-8F6B-3F6DDFCBB67C}"/>
              </a:ext>
            </a:extLst>
          </p:cNvPr>
          <p:cNvSpPr txBox="1"/>
          <p:nvPr/>
        </p:nvSpPr>
        <p:spPr>
          <a:xfrm>
            <a:off x="976544" y="420772"/>
            <a:ext cx="9232776" cy="3908186"/>
          </a:xfrm>
          <a:prstGeom prst="rect">
            <a:avLst/>
          </a:prstGeom>
          <a:noFill/>
        </p:spPr>
        <p:txBody>
          <a:bodyPr wrap="square" lIns="91440" tIns="45720" rIns="91440" bIns="45720" rtlCol="0" anchor="t">
            <a:spAutoFit/>
          </a:bodyPr>
          <a:lstStyle/>
          <a:p>
            <a:r>
              <a:rPr lang="en-GB" sz="3200" b="1"/>
              <a:t>Case studies:</a:t>
            </a:r>
          </a:p>
          <a:p>
            <a:pPr>
              <a:lnSpc>
                <a:spcPct val="150000"/>
              </a:lnSpc>
            </a:pPr>
            <a:endParaRPr lang="en-GB"/>
          </a:p>
          <a:p>
            <a:pPr>
              <a:lnSpc>
                <a:spcPct val="150000"/>
              </a:lnSpc>
            </a:pPr>
            <a:r>
              <a:rPr lang="en-GB" sz="2000" b="1" u="sng"/>
              <a:t>Case study 2: 13 year-old girl</a:t>
            </a:r>
            <a:r>
              <a:rPr lang="en-GB" sz="2000" b="1"/>
              <a:t> </a:t>
            </a:r>
          </a:p>
          <a:p>
            <a:pPr>
              <a:lnSpc>
                <a:spcPct val="150000"/>
              </a:lnSpc>
            </a:pPr>
            <a:r>
              <a:rPr lang="en-GB"/>
              <a:t>She has been out of school and has suffered trauma; she was struggling with simply leaving her house and had stopped all her activities – horse riding, sports etc. She came to us not sure what she would find but actually found a like-minded boy and they hit it off straight away. At the end of her taster session I asked her if she would like to come again. Her response blew us away: “I didn’t think I’d find anybody to be friends with but I did here. Yes, I’d like to come back. Definitely.”</a:t>
            </a:r>
          </a:p>
        </p:txBody>
      </p:sp>
      <p:pic>
        <p:nvPicPr>
          <p:cNvPr id="5" name="Picture 4">
            <a:extLst>
              <a:ext uri="{FF2B5EF4-FFF2-40B4-BE49-F238E27FC236}">
                <a16:creationId xmlns:a16="http://schemas.microsoft.com/office/drawing/2014/main" id="{FFA9779D-E459-4F1B-88B8-62F3A028D9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413" y="4790623"/>
            <a:ext cx="2441510" cy="1831133"/>
          </a:xfrm>
          <a:prstGeom prst="rect">
            <a:avLst/>
          </a:prstGeom>
        </p:spPr>
      </p:pic>
      <p:pic>
        <p:nvPicPr>
          <p:cNvPr id="6" name="Picture 5">
            <a:extLst>
              <a:ext uri="{FF2B5EF4-FFF2-40B4-BE49-F238E27FC236}">
                <a16:creationId xmlns:a16="http://schemas.microsoft.com/office/drawing/2014/main" id="{00996950-07CE-4F27-8F1B-2B387F467B37}"/>
              </a:ext>
              <a:ext uri="{C183D7F6-B498-43B3-948B-1728B52AA6E4}">
                <adec:decorative xmlns:adec="http://schemas.microsoft.com/office/drawing/2017/decorative" val="1"/>
              </a:ext>
            </a:extLst>
          </p:cNvPr>
          <p:cNvPicPr>
            <a:picLocks noChangeAspect="1"/>
          </p:cNvPicPr>
          <p:nvPr/>
        </p:nvPicPr>
        <p:blipFill rotWithShape="1">
          <a:blip r:embed="rId5"/>
          <a:srcRect l="17347" t="17755" r="5510" b="1428"/>
          <a:stretch/>
        </p:blipFill>
        <p:spPr>
          <a:xfrm>
            <a:off x="3971792" y="4816821"/>
            <a:ext cx="2992583" cy="1763486"/>
          </a:xfrm>
          <a:prstGeom prst="rect">
            <a:avLst/>
          </a:prstGeom>
        </p:spPr>
      </p:pic>
      <p:sp>
        <p:nvSpPr>
          <p:cNvPr id="2" name="Title 1">
            <a:extLst>
              <a:ext uri="{FF2B5EF4-FFF2-40B4-BE49-F238E27FC236}">
                <a16:creationId xmlns:a16="http://schemas.microsoft.com/office/drawing/2014/main" id="{20858A0F-018A-F94F-EECD-9F267F909EEF}"/>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Case study </a:t>
            </a:r>
            <a:r>
              <a:rPr lang="en-GB" dirty="0" err="1"/>
              <a:t>contd</a:t>
            </a:r>
            <a:endParaRPr lang="en-GB" dirty="0"/>
          </a:p>
        </p:txBody>
      </p:sp>
    </p:spTree>
    <p:extLst>
      <p:ext uri="{BB962C8B-B14F-4D97-AF65-F5344CB8AC3E}">
        <p14:creationId xmlns:p14="http://schemas.microsoft.com/office/powerpoint/2010/main" val="322220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E270B-636D-4678-A682-5A4A64E18D63}"/>
              </a:ext>
            </a:extLst>
          </p:cNvPr>
          <p:cNvSpPr txBox="1"/>
          <p:nvPr/>
        </p:nvSpPr>
        <p:spPr>
          <a:xfrm>
            <a:off x="1204404" y="379968"/>
            <a:ext cx="9783192" cy="39543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venir Next LT Pro"/>
                <a:ea typeface="+mn-ea"/>
                <a:cs typeface="+mn-cs"/>
              </a:rPr>
              <a:t>Case studies:</a:t>
            </a:r>
            <a:endParaRPr lang="en-GB" sz="2000" b="1" u="sng"/>
          </a:p>
          <a:p>
            <a:pPr>
              <a:lnSpc>
                <a:spcPct val="150000"/>
              </a:lnSpc>
            </a:pPr>
            <a:endParaRPr lang="en-GB" sz="2000" b="1" u="sng"/>
          </a:p>
          <a:p>
            <a:pPr>
              <a:lnSpc>
                <a:spcPct val="150000"/>
              </a:lnSpc>
            </a:pPr>
            <a:r>
              <a:rPr lang="en-GB" sz="2000" b="1" u="sng"/>
              <a:t>Case Study 3: 12 year-old girl</a:t>
            </a:r>
          </a:p>
          <a:p>
            <a:pPr>
              <a:lnSpc>
                <a:spcPct val="150000"/>
              </a:lnSpc>
            </a:pPr>
            <a:r>
              <a:rPr lang="en-GB"/>
              <a:t>She has difficulty with language and communication but whenever it’s a session day her mum tells us she is up very early, around 4/5am saying she can’t wait to see her friends. She has been building more connections with the other youngsters in the group in every session. She likes to help them and joins in with games and activities. Her confidence is growing all the time.</a:t>
            </a:r>
          </a:p>
          <a:p>
            <a:pPr>
              <a:lnSpc>
                <a:spcPct val="150000"/>
              </a:lnSpc>
            </a:pPr>
            <a:endParaRPr lang="en-GB"/>
          </a:p>
        </p:txBody>
      </p:sp>
      <p:pic>
        <p:nvPicPr>
          <p:cNvPr id="3" name="Picture 2">
            <a:extLst>
              <a:ext uri="{FF2B5EF4-FFF2-40B4-BE49-F238E27FC236}">
                <a16:creationId xmlns:a16="http://schemas.microsoft.com/office/drawing/2014/main" id="{93426D63-5B44-4982-BE6E-AEF12F51FD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57703" y="5095783"/>
            <a:ext cx="2246974" cy="1382249"/>
          </a:xfrm>
          <a:prstGeom prst="rect">
            <a:avLst/>
          </a:prstGeom>
        </p:spPr>
      </p:pic>
      <p:pic>
        <p:nvPicPr>
          <p:cNvPr id="6" name="Picture 5">
            <a:extLst>
              <a:ext uri="{FF2B5EF4-FFF2-40B4-BE49-F238E27FC236}">
                <a16:creationId xmlns:a16="http://schemas.microsoft.com/office/drawing/2014/main" id="{A9BD7B92-0669-42F2-95C5-9FD1F436FA5C}"/>
              </a:ext>
              <a:ext uri="{C183D7F6-B498-43B3-948B-1728B52AA6E4}">
                <adec:decorative xmlns:adec="http://schemas.microsoft.com/office/drawing/2017/decorative" val="1"/>
              </a:ext>
            </a:extLst>
          </p:cNvPr>
          <p:cNvPicPr>
            <a:picLocks noChangeAspect="1"/>
          </p:cNvPicPr>
          <p:nvPr/>
        </p:nvPicPr>
        <p:blipFill rotWithShape="1">
          <a:blip r:embed="rId3"/>
          <a:srcRect l="25146" t="20421" r="17184"/>
          <a:stretch/>
        </p:blipFill>
        <p:spPr>
          <a:xfrm>
            <a:off x="2928162" y="4245269"/>
            <a:ext cx="3043526" cy="2362384"/>
          </a:xfrm>
          <a:prstGeom prst="rect">
            <a:avLst/>
          </a:prstGeom>
        </p:spPr>
      </p:pic>
      <p:pic>
        <p:nvPicPr>
          <p:cNvPr id="7" name="Picture 6">
            <a:extLst>
              <a:ext uri="{FF2B5EF4-FFF2-40B4-BE49-F238E27FC236}">
                <a16:creationId xmlns:a16="http://schemas.microsoft.com/office/drawing/2014/main" id="{824A56BB-4C12-42E7-A790-149C33FD73D7}"/>
              </a:ext>
              <a:ext uri="{C183D7F6-B498-43B3-948B-1728B52AA6E4}">
                <adec:decorative xmlns:adec="http://schemas.microsoft.com/office/drawing/2017/decorative" val="1"/>
              </a:ext>
            </a:extLst>
          </p:cNvPr>
          <p:cNvPicPr>
            <a:picLocks noChangeAspect="1"/>
          </p:cNvPicPr>
          <p:nvPr/>
        </p:nvPicPr>
        <p:blipFill rotWithShape="1">
          <a:blip r:embed="rId4"/>
          <a:srcRect l="5663" t="25243" r="35211" b="20518"/>
          <a:stretch/>
        </p:blipFill>
        <p:spPr>
          <a:xfrm>
            <a:off x="6096000" y="4245269"/>
            <a:ext cx="3433632" cy="2362384"/>
          </a:xfrm>
          <a:prstGeom prst="rect">
            <a:avLst/>
          </a:prstGeom>
        </p:spPr>
      </p:pic>
      <p:pic>
        <p:nvPicPr>
          <p:cNvPr id="5" name="Picture 4">
            <a:extLst>
              <a:ext uri="{FF2B5EF4-FFF2-40B4-BE49-F238E27FC236}">
                <a16:creationId xmlns:a16="http://schemas.microsoft.com/office/drawing/2014/main" id="{DB72A84B-CC9C-4F6F-9AB1-B94F7A1002A4}"/>
              </a:ext>
              <a:ext uri="{C183D7F6-B498-43B3-948B-1728B52AA6E4}">
                <adec:decorative xmlns:adec="http://schemas.microsoft.com/office/drawing/2017/decorative" val="1"/>
              </a:ext>
            </a:extLst>
          </p:cNvPr>
          <p:cNvPicPr>
            <a:picLocks noChangeAspect="1"/>
          </p:cNvPicPr>
          <p:nvPr/>
        </p:nvPicPr>
        <p:blipFill rotWithShape="1">
          <a:blip r:embed="rId5"/>
          <a:srcRect t="17015" r="-523" b="14260"/>
          <a:stretch/>
        </p:blipFill>
        <p:spPr>
          <a:xfrm>
            <a:off x="841263" y="4245269"/>
            <a:ext cx="2024743" cy="2362384"/>
          </a:xfrm>
          <a:prstGeom prst="rect">
            <a:avLst/>
          </a:prstGeom>
        </p:spPr>
      </p:pic>
      <p:sp>
        <p:nvSpPr>
          <p:cNvPr id="4" name="Title 3">
            <a:extLst>
              <a:ext uri="{FF2B5EF4-FFF2-40B4-BE49-F238E27FC236}">
                <a16:creationId xmlns:a16="http://schemas.microsoft.com/office/drawing/2014/main" id="{FC0B5E20-5E02-482A-DD64-488C646B2AD0}"/>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Case studies contd..</a:t>
            </a:r>
          </a:p>
        </p:txBody>
      </p:sp>
    </p:spTree>
    <p:extLst>
      <p:ext uri="{BB962C8B-B14F-4D97-AF65-F5344CB8AC3E}">
        <p14:creationId xmlns:p14="http://schemas.microsoft.com/office/powerpoint/2010/main" val="6498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E270B-636D-4678-A682-5A4A64E18D63}"/>
              </a:ext>
            </a:extLst>
          </p:cNvPr>
          <p:cNvSpPr txBox="1"/>
          <p:nvPr/>
        </p:nvSpPr>
        <p:spPr>
          <a:xfrm>
            <a:off x="1204404" y="623277"/>
            <a:ext cx="9783192" cy="29386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venir Next LT Pro"/>
                <a:ea typeface="+mn-ea"/>
                <a:cs typeface="+mn-cs"/>
              </a:rPr>
              <a:t>Case studies:</a:t>
            </a:r>
            <a:endParaRPr lang="en-GB" sz="2000" b="1" u="sng">
              <a:solidFill>
                <a:srgbClr val="000000"/>
              </a:solidFill>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lnSpc>
                <a:spcPct val="150000"/>
              </a:lnSpc>
            </a:pPr>
            <a:r>
              <a:rPr lang="en-GB" sz="2000" b="1" u="sng"/>
              <a:t>Case study 4: 10 year-old boy</a:t>
            </a:r>
          </a:p>
          <a:p>
            <a:pPr>
              <a:lnSpc>
                <a:spcPct val="150000"/>
              </a:lnSpc>
            </a:pPr>
            <a:r>
              <a:rPr lang="en-GB"/>
              <a:t>He uses signing and a communication iPad and is very anxious but he is starting to connect with others through the opportunities we offer. When asked if he wanted to play a ball game with 2 adults or an adult and another child, he chose the latter. His mum has recently asked for more sessions since she can see him making progress. </a:t>
            </a:r>
          </a:p>
        </p:txBody>
      </p:sp>
      <p:pic>
        <p:nvPicPr>
          <p:cNvPr id="3" name="Picture 2">
            <a:extLst>
              <a:ext uri="{FF2B5EF4-FFF2-40B4-BE49-F238E27FC236}">
                <a16:creationId xmlns:a16="http://schemas.microsoft.com/office/drawing/2014/main" id="{93426D63-5B44-4982-BE6E-AEF12F51FD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81638" y="5225401"/>
            <a:ext cx="2246974" cy="1382249"/>
          </a:xfrm>
          <a:prstGeom prst="rect">
            <a:avLst/>
          </a:prstGeom>
        </p:spPr>
      </p:pic>
      <p:pic>
        <p:nvPicPr>
          <p:cNvPr id="4" name="Picture 3">
            <a:extLst>
              <a:ext uri="{FF2B5EF4-FFF2-40B4-BE49-F238E27FC236}">
                <a16:creationId xmlns:a16="http://schemas.microsoft.com/office/drawing/2014/main" id="{0305896E-A8C7-458A-8326-3FE968AC1B46}"/>
              </a:ext>
              <a:ext uri="{C183D7F6-B498-43B3-948B-1728B52AA6E4}">
                <adec:decorative xmlns:adec="http://schemas.microsoft.com/office/drawing/2017/decorative" val="1"/>
              </a:ext>
            </a:extLst>
          </p:cNvPr>
          <p:cNvPicPr>
            <a:picLocks noChangeAspect="1"/>
          </p:cNvPicPr>
          <p:nvPr/>
        </p:nvPicPr>
        <p:blipFill rotWithShape="1">
          <a:blip r:embed="rId4"/>
          <a:srcRect t="16719" r="20648" b="28965"/>
          <a:stretch/>
        </p:blipFill>
        <p:spPr>
          <a:xfrm>
            <a:off x="967665" y="4683967"/>
            <a:ext cx="1934155" cy="1923685"/>
          </a:xfrm>
          <a:prstGeom prst="rect">
            <a:avLst/>
          </a:prstGeom>
        </p:spPr>
      </p:pic>
      <p:pic>
        <p:nvPicPr>
          <p:cNvPr id="7" name="Picture 6">
            <a:extLst>
              <a:ext uri="{FF2B5EF4-FFF2-40B4-BE49-F238E27FC236}">
                <a16:creationId xmlns:a16="http://schemas.microsoft.com/office/drawing/2014/main" id="{824A56BB-4C12-42E7-A790-149C33FD73D7}"/>
              </a:ext>
              <a:ext uri="{C183D7F6-B498-43B3-948B-1728B52AA6E4}">
                <adec:decorative xmlns:adec="http://schemas.microsoft.com/office/drawing/2017/decorative" val="1"/>
              </a:ext>
            </a:extLst>
          </p:cNvPr>
          <p:cNvPicPr>
            <a:picLocks noChangeAspect="1"/>
          </p:cNvPicPr>
          <p:nvPr/>
        </p:nvPicPr>
        <p:blipFill rotWithShape="1">
          <a:blip r:embed="rId5"/>
          <a:srcRect l="5663" t="25243" r="35402" b="24055"/>
          <a:stretch/>
        </p:blipFill>
        <p:spPr>
          <a:xfrm>
            <a:off x="6254265" y="4683963"/>
            <a:ext cx="2600485" cy="1923687"/>
          </a:xfrm>
          <a:prstGeom prst="rect">
            <a:avLst/>
          </a:prstGeom>
        </p:spPr>
      </p:pic>
      <p:pic>
        <p:nvPicPr>
          <p:cNvPr id="5" name="Picture 4">
            <a:extLst>
              <a:ext uri="{FF2B5EF4-FFF2-40B4-BE49-F238E27FC236}">
                <a16:creationId xmlns:a16="http://schemas.microsoft.com/office/drawing/2014/main" id="{25934B3B-E60C-4A08-AE43-D02DBE9889BB}"/>
              </a:ext>
              <a:ext uri="{C183D7F6-B498-43B3-948B-1728B52AA6E4}">
                <adec:decorative xmlns:adec="http://schemas.microsoft.com/office/drawing/2017/decorative" val="1"/>
              </a:ext>
            </a:extLst>
          </p:cNvPr>
          <p:cNvPicPr>
            <a:picLocks noChangeAspect="1"/>
          </p:cNvPicPr>
          <p:nvPr/>
        </p:nvPicPr>
        <p:blipFill rotWithShape="1">
          <a:blip r:embed="rId6"/>
          <a:srcRect l="51325" t="33265" r="1378" b="7370"/>
          <a:stretch/>
        </p:blipFill>
        <p:spPr>
          <a:xfrm>
            <a:off x="3360240" y="4683965"/>
            <a:ext cx="2505097" cy="1923686"/>
          </a:xfrm>
          <a:prstGeom prst="rect">
            <a:avLst/>
          </a:prstGeom>
        </p:spPr>
      </p:pic>
      <p:sp>
        <p:nvSpPr>
          <p:cNvPr id="6" name="Title 5">
            <a:extLst>
              <a:ext uri="{FF2B5EF4-FFF2-40B4-BE49-F238E27FC236}">
                <a16:creationId xmlns:a16="http://schemas.microsoft.com/office/drawing/2014/main" id="{6AEA1024-E1F1-2502-011D-2A783652848F}"/>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Case studies…</a:t>
            </a:r>
          </a:p>
        </p:txBody>
      </p:sp>
    </p:spTree>
    <p:extLst>
      <p:ext uri="{BB962C8B-B14F-4D97-AF65-F5344CB8AC3E}">
        <p14:creationId xmlns:p14="http://schemas.microsoft.com/office/powerpoint/2010/main" val="122387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5C10-883F-CE54-39DE-6D72BA04CAF8}"/>
              </a:ext>
            </a:extLst>
          </p:cNvPr>
          <p:cNvSpPr txBox="1">
            <a:spLocks noGrp="1"/>
          </p:cNvSpPr>
          <p:nvPr>
            <p:ph type="title" idx="4294967295"/>
          </p:nvPr>
        </p:nvSpPr>
        <p:spPr>
          <a:xfrm>
            <a:off x="3543293" y="324898"/>
            <a:ext cx="600693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What families have said about our group</a:t>
            </a:r>
          </a:p>
        </p:txBody>
      </p:sp>
      <p:sp>
        <p:nvSpPr>
          <p:cNvPr id="3" name="Speech Bubble: Rectangle with Corners Rounded 2">
            <a:extLst>
              <a:ext uri="{FF2B5EF4-FFF2-40B4-BE49-F238E27FC236}">
                <a16:creationId xmlns:a16="http://schemas.microsoft.com/office/drawing/2014/main" id="{DD693E7E-E013-3CFF-1295-53EE7A210C6B}"/>
              </a:ext>
            </a:extLst>
          </p:cNvPr>
          <p:cNvSpPr/>
          <p:nvPr/>
        </p:nvSpPr>
        <p:spPr>
          <a:xfrm>
            <a:off x="7064597" y="4593465"/>
            <a:ext cx="4604197" cy="1760112"/>
          </a:xfrm>
          <a:prstGeom prst="wedgeRoundRectCallou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venir Next LT Pro"/>
                <a:cs typeface="Segoe UI"/>
              </a:rPr>
              <a:t>The hours that my children spend when they are in Benjamin helps them to develop independence and interaction with other people. It has also given us, their parents time to have a break and be able to reboot as their carers and parents.</a:t>
            </a:r>
            <a:endParaRPr lang="en-US" sz="1400" dirty="0">
              <a:solidFill>
                <a:schemeClr val="bg1"/>
              </a:solidFill>
              <a:latin typeface="Avenir Next LT Pro"/>
            </a:endParaRPr>
          </a:p>
        </p:txBody>
      </p:sp>
      <p:sp>
        <p:nvSpPr>
          <p:cNvPr id="4" name="Speech Bubble: Rectangle with Corners Rounded 3">
            <a:extLst>
              <a:ext uri="{FF2B5EF4-FFF2-40B4-BE49-F238E27FC236}">
                <a16:creationId xmlns:a16="http://schemas.microsoft.com/office/drawing/2014/main" id="{9C130E31-296B-6F41-437E-DAB3D1F6E3DA}"/>
              </a:ext>
            </a:extLst>
          </p:cNvPr>
          <p:cNvSpPr/>
          <p:nvPr/>
        </p:nvSpPr>
        <p:spPr>
          <a:xfrm>
            <a:off x="6976057" y="896155"/>
            <a:ext cx="4775914" cy="2972872"/>
          </a:xfrm>
          <a:prstGeom prst="wedgeRoundRectCallout">
            <a:avLst/>
          </a:prstGeom>
          <a:solidFill>
            <a:srgbClr val="F051E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0" i="0">
                <a:solidFill>
                  <a:schemeClr val="tx1"/>
                </a:solidFill>
                <a:latin typeface="Avenir Next LT Pro"/>
                <a:ea typeface="Segoe UI"/>
                <a:cs typeface="Segoe UI"/>
              </a:rPr>
              <a:t>I wanted </a:t>
            </a:r>
            <a:r>
              <a:rPr lang="en-US" sz="1400">
                <a:solidFill>
                  <a:schemeClr val="tx1"/>
                </a:solidFill>
                <a:latin typeface="Avenir Next LT Pro"/>
                <a:ea typeface="Segoe UI"/>
                <a:cs typeface="Segoe UI"/>
              </a:rPr>
              <a:t>X </a:t>
            </a:r>
            <a:r>
              <a:rPr lang="en-US" sz="1400" b="0" i="0">
                <a:solidFill>
                  <a:schemeClr val="tx1"/>
                </a:solidFill>
                <a:latin typeface="Avenir Next LT Pro"/>
                <a:ea typeface="Segoe UI"/>
                <a:cs typeface="Segoe UI"/>
              </a:rPr>
              <a:t>to go to a group where she could </a:t>
            </a:r>
            <a:r>
              <a:rPr lang="en-US" sz="1400" b="0" i="0" err="1">
                <a:solidFill>
                  <a:schemeClr val="tx1"/>
                </a:solidFill>
                <a:latin typeface="Avenir Next LT Pro"/>
                <a:ea typeface="Segoe UI"/>
                <a:cs typeface="Segoe UI"/>
              </a:rPr>
              <a:t>socialise</a:t>
            </a:r>
            <a:r>
              <a:rPr lang="en-US" sz="1400" b="0" i="0">
                <a:solidFill>
                  <a:schemeClr val="tx1"/>
                </a:solidFill>
                <a:latin typeface="Avenir Next LT Pro"/>
                <a:ea typeface="Segoe UI"/>
                <a:cs typeface="Segoe UI"/>
              </a:rPr>
              <a:t>, feel like a child of the same age,</a:t>
            </a:r>
            <a:r>
              <a:rPr lang="en-US" sz="1400">
                <a:solidFill>
                  <a:schemeClr val="tx1"/>
                </a:solidFill>
                <a:latin typeface="Avenir Next LT Pro"/>
                <a:ea typeface="Segoe UI"/>
                <a:cs typeface="Segoe UI"/>
              </a:rPr>
              <a:t> have </a:t>
            </a:r>
            <a:r>
              <a:rPr lang="en-US" sz="1400" b="0" i="0">
                <a:solidFill>
                  <a:schemeClr val="tx1"/>
                </a:solidFill>
                <a:latin typeface="Avenir Next LT Pro"/>
                <a:ea typeface="Segoe UI"/>
                <a:cs typeface="Segoe UI"/>
              </a:rPr>
              <a:t>independence away from me and something she did </a:t>
            </a:r>
            <a:r>
              <a:rPr lang="en-US" sz="1400">
                <a:solidFill>
                  <a:schemeClr val="tx1"/>
                </a:solidFill>
                <a:latin typeface="Avenir Next LT Pro"/>
                <a:ea typeface="Segoe UI"/>
                <a:cs typeface="Segoe UI"/>
              </a:rPr>
              <a:t>on</a:t>
            </a:r>
            <a:r>
              <a:rPr lang="en-US" sz="1400" b="0" i="0">
                <a:solidFill>
                  <a:schemeClr val="tx1"/>
                </a:solidFill>
                <a:latin typeface="Avenir Next LT Pro"/>
                <a:ea typeface="Segoe UI"/>
                <a:cs typeface="Segoe UI"/>
              </a:rPr>
              <a:t> her own. As she’s got older and demands have got higher to do stuff it’s difficult to give her the </a:t>
            </a:r>
            <a:r>
              <a:rPr lang="en-US" sz="1400">
                <a:solidFill>
                  <a:schemeClr val="tx1"/>
                </a:solidFill>
                <a:latin typeface="Avenir Next LT Pro"/>
                <a:ea typeface="Segoe UI"/>
                <a:cs typeface="Segoe UI"/>
              </a:rPr>
              <a:t>opportunity for </a:t>
            </a:r>
            <a:r>
              <a:rPr lang="en-US" sz="1400" b="0" i="0">
                <a:solidFill>
                  <a:schemeClr val="tx1"/>
                </a:solidFill>
                <a:latin typeface="Avenir Next LT Pro"/>
                <a:ea typeface="Segoe UI"/>
                <a:cs typeface="Segoe UI"/>
              </a:rPr>
              <a:t>independence</a:t>
            </a:r>
            <a:r>
              <a:rPr lang="en-US" sz="1400">
                <a:solidFill>
                  <a:schemeClr val="tx1"/>
                </a:solidFill>
                <a:latin typeface="Avenir Next LT Pro"/>
                <a:ea typeface="Segoe UI"/>
                <a:cs typeface="Segoe UI"/>
              </a:rPr>
              <a:t>, the</a:t>
            </a:r>
            <a:r>
              <a:rPr lang="en-US" sz="1400" b="0" i="0">
                <a:solidFill>
                  <a:schemeClr val="tx1"/>
                </a:solidFill>
                <a:latin typeface="Avenir Next LT Pro"/>
                <a:ea typeface="Segoe UI"/>
                <a:cs typeface="Segoe UI"/>
              </a:rPr>
              <a:t> same </a:t>
            </a:r>
            <a:r>
              <a:rPr lang="en-US" sz="1400">
                <a:solidFill>
                  <a:schemeClr val="tx1"/>
                </a:solidFill>
                <a:latin typeface="Avenir Next LT Pro"/>
                <a:ea typeface="Segoe UI"/>
                <a:cs typeface="Segoe UI"/>
              </a:rPr>
              <a:t>as other</a:t>
            </a:r>
            <a:r>
              <a:rPr lang="en-US" sz="1400" b="0" i="0">
                <a:solidFill>
                  <a:schemeClr val="tx1"/>
                </a:solidFill>
                <a:latin typeface="Avenir Next LT Pro"/>
                <a:ea typeface="Segoe UI"/>
                <a:cs typeface="Segoe UI"/>
              </a:rPr>
              <a:t> </a:t>
            </a:r>
            <a:r>
              <a:rPr lang="en-US" sz="1400">
                <a:solidFill>
                  <a:schemeClr val="tx1"/>
                </a:solidFill>
                <a:latin typeface="Avenir Next LT Pro"/>
                <a:ea typeface="Segoe UI"/>
                <a:cs typeface="Segoe UI"/>
              </a:rPr>
              <a:t>children</a:t>
            </a:r>
            <a:r>
              <a:rPr lang="en-US" sz="1400" b="0" i="0">
                <a:solidFill>
                  <a:schemeClr val="tx1"/>
                </a:solidFill>
                <a:latin typeface="Avenir Next LT Pro"/>
                <a:ea typeface="Segoe UI"/>
                <a:cs typeface="Segoe UI"/>
              </a:rPr>
              <a:t> her age, but having a group like this is a massive thing for </a:t>
            </a:r>
            <a:r>
              <a:rPr lang="en-US" sz="1400">
                <a:solidFill>
                  <a:schemeClr val="tx1"/>
                </a:solidFill>
                <a:latin typeface="Avenir Next LT Pro"/>
                <a:ea typeface="Segoe UI"/>
                <a:cs typeface="Segoe UI"/>
              </a:rPr>
              <a:t>X’s</a:t>
            </a:r>
            <a:r>
              <a:rPr lang="en-US" sz="1400" b="0" i="0">
                <a:solidFill>
                  <a:schemeClr val="tx1"/>
                </a:solidFill>
                <a:latin typeface="Avenir Next LT Pro"/>
                <a:ea typeface="Segoe UI"/>
                <a:cs typeface="Segoe UI"/>
              </a:rPr>
              <a:t> development and becoming a young adult.</a:t>
            </a:r>
            <a:endParaRPr lang="en-US">
              <a:solidFill>
                <a:schemeClr val="tx1"/>
              </a:solidFill>
            </a:endParaRPr>
          </a:p>
        </p:txBody>
      </p:sp>
      <p:sp>
        <p:nvSpPr>
          <p:cNvPr id="5" name="Speech Bubble: Rectangle with Corners Rounded 4">
            <a:extLst>
              <a:ext uri="{FF2B5EF4-FFF2-40B4-BE49-F238E27FC236}">
                <a16:creationId xmlns:a16="http://schemas.microsoft.com/office/drawing/2014/main" id="{06E25A56-62AD-752A-584D-6275FDA09C53}"/>
              </a:ext>
            </a:extLst>
          </p:cNvPr>
          <p:cNvSpPr/>
          <p:nvPr/>
        </p:nvSpPr>
        <p:spPr>
          <a:xfrm>
            <a:off x="1089338" y="4080993"/>
            <a:ext cx="3981718" cy="2221604"/>
          </a:xfrm>
          <a:prstGeom prst="wedgeRoundRectCallout">
            <a:avLst/>
          </a:prstGeom>
          <a:solidFill>
            <a:srgbClr val="ED3D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venir Next LT Pro"/>
                <a:ea typeface="Segoe UI"/>
                <a:cs typeface="Segoe UI"/>
              </a:rPr>
              <a:t>X </a:t>
            </a:r>
            <a:r>
              <a:rPr lang="en-US" sz="1400" b="0" i="0">
                <a:solidFill>
                  <a:schemeClr val="tx1"/>
                </a:solidFill>
                <a:latin typeface="Avenir Next LT Pro"/>
                <a:ea typeface="Segoe UI"/>
                <a:cs typeface="Segoe UI"/>
              </a:rPr>
              <a:t>gets to have more independence and is able to develop his social skills with children from the same area that he lives in. This is sometimes difficult to achieve when attending special school as children come from all over. It also means that his younger </a:t>
            </a:r>
            <a:r>
              <a:rPr lang="en-US" sz="1400">
                <a:solidFill>
                  <a:schemeClr val="tx1"/>
                </a:solidFill>
                <a:latin typeface="Avenir Next LT Pro"/>
                <a:ea typeface="Segoe UI"/>
                <a:cs typeface="Segoe UI"/>
              </a:rPr>
              <a:t>sibling </a:t>
            </a:r>
            <a:r>
              <a:rPr lang="en-US" sz="1400" b="0" i="0">
                <a:solidFill>
                  <a:schemeClr val="tx1"/>
                </a:solidFill>
                <a:latin typeface="Avenir Next LT Pro"/>
                <a:ea typeface="Segoe UI"/>
                <a:cs typeface="Segoe UI"/>
              </a:rPr>
              <a:t>and I/daddy get to spend some quality time together. It enables us to have a break.</a:t>
            </a:r>
            <a:endParaRPr lang="en-US" sz="1400">
              <a:solidFill>
                <a:schemeClr val="tx1"/>
              </a:solidFill>
              <a:latin typeface="Avenir Next LT Pro"/>
            </a:endParaRPr>
          </a:p>
        </p:txBody>
      </p:sp>
      <p:sp>
        <p:nvSpPr>
          <p:cNvPr id="12" name="Speech Bubble: Rectangle with Corners Rounded 11">
            <a:extLst>
              <a:ext uri="{FF2B5EF4-FFF2-40B4-BE49-F238E27FC236}">
                <a16:creationId xmlns:a16="http://schemas.microsoft.com/office/drawing/2014/main" id="{58FE15F5-13D6-CB21-A3D1-3309B38AD85A}"/>
              </a:ext>
            </a:extLst>
          </p:cNvPr>
          <p:cNvSpPr/>
          <p:nvPr/>
        </p:nvSpPr>
        <p:spPr>
          <a:xfrm>
            <a:off x="898837" y="1282521"/>
            <a:ext cx="4904703" cy="2082084"/>
          </a:xfrm>
          <a:prstGeom prst="wedgeRoundRectCallout">
            <a:avLst/>
          </a:prstGeom>
          <a:solidFill>
            <a:srgbClr val="F043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Our well-being has greatly improved. It’s lovely for her to connect with people outside of school. She is so excited prior to going and then can’t stop talking about what she did and what she made </a:t>
            </a:r>
            <a:r>
              <a:rPr lang="en-US" sz="1400" err="1">
                <a:solidFill>
                  <a:schemeClr val="tx1"/>
                </a:solidFill>
              </a:rPr>
              <a:t>etc</a:t>
            </a:r>
            <a:r>
              <a:rPr lang="en-US" sz="1400">
                <a:solidFill>
                  <a:schemeClr val="tx1"/>
                </a:solidFill>
              </a:rPr>
              <a:t> </a:t>
            </a:r>
            <a:r>
              <a:rPr lang="en-US" sz="1400" err="1">
                <a:solidFill>
                  <a:schemeClr val="tx1"/>
                </a:solidFill>
              </a:rPr>
              <a:t>etc</a:t>
            </a:r>
            <a:r>
              <a:rPr lang="en-US" sz="1400">
                <a:solidFill>
                  <a:schemeClr val="tx1"/>
                </a:solidFill>
              </a:rPr>
              <a:t> to anyone and everyone. It reassures me that whilst she is having fun I can knuckle down with the housework, work and connecting with her brother</a:t>
            </a:r>
            <a:r>
              <a:rPr lang="en-US">
                <a:solidFill>
                  <a:schemeClr val="tx1"/>
                </a:solidFill>
              </a:rPr>
              <a:t> </a:t>
            </a:r>
            <a:r>
              <a:rPr lang="en-US" sz="1400">
                <a:solidFill>
                  <a:schemeClr val="tx1"/>
                </a:solidFill>
              </a:rPr>
              <a:t>allowing some quality one to one time (I suck at bottle flip lol)</a:t>
            </a:r>
          </a:p>
        </p:txBody>
      </p:sp>
    </p:spTree>
    <p:extLst>
      <p:ext uri="{BB962C8B-B14F-4D97-AF65-F5344CB8AC3E}">
        <p14:creationId xmlns:p14="http://schemas.microsoft.com/office/powerpoint/2010/main" val="1560195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E3D7A-3F7A-6C9A-212F-6C76749B9682}"/>
              </a:ext>
              <a:ext uri="{C183D7F6-B498-43B3-948B-1728B52AA6E4}">
                <adec:decorative xmlns:adec="http://schemas.microsoft.com/office/drawing/2017/decorative" val="0"/>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Feedback</a:t>
            </a:r>
          </a:p>
        </p:txBody>
      </p:sp>
      <p:sp>
        <p:nvSpPr>
          <p:cNvPr id="2" name="TextBox 1">
            <a:extLst>
              <a:ext uri="{FF2B5EF4-FFF2-40B4-BE49-F238E27FC236}">
                <a16:creationId xmlns:a16="http://schemas.microsoft.com/office/drawing/2014/main" id="{27188E5F-9A5A-4685-AF57-920488E788EC}"/>
              </a:ext>
            </a:extLst>
          </p:cNvPr>
          <p:cNvSpPr txBox="1"/>
          <p:nvPr/>
        </p:nvSpPr>
        <p:spPr>
          <a:xfrm>
            <a:off x="1180730" y="656948"/>
            <a:ext cx="9827582" cy="5416868"/>
          </a:xfrm>
          <a:prstGeom prst="rect">
            <a:avLst/>
          </a:prstGeom>
          <a:noFill/>
        </p:spPr>
        <p:txBody>
          <a:bodyPr wrap="square" rtlCol="0">
            <a:spAutoFit/>
          </a:bodyPr>
          <a:lstStyle/>
          <a:p>
            <a:r>
              <a:rPr lang="en-GB" sz="3200"/>
              <a:t>Any questions?</a:t>
            </a:r>
          </a:p>
          <a:p>
            <a:endParaRPr lang="en-GB" sz="3200"/>
          </a:p>
          <a:p>
            <a:r>
              <a:rPr lang="en-GB" sz="3200"/>
              <a:t>Thank you for attending today </a:t>
            </a:r>
            <a:r>
              <a:rPr lang="en-GB" sz="3200">
                <a:sym typeface="Wingdings" panose="05000000000000000000" pitchFamily="2" charset="2"/>
              </a:rPr>
              <a:t></a:t>
            </a:r>
          </a:p>
          <a:p>
            <a:endParaRPr lang="en-GB" sz="3200">
              <a:sym typeface="Wingdings" panose="05000000000000000000" pitchFamily="2" charset="2"/>
            </a:endParaRPr>
          </a:p>
          <a:p>
            <a:endParaRPr lang="en-GB" sz="3200">
              <a:sym typeface="Wingdings" panose="05000000000000000000" pitchFamily="2" charset="2"/>
            </a:endParaRPr>
          </a:p>
          <a:p>
            <a:endParaRPr lang="en-GB" sz="3200">
              <a:sym typeface="Wingdings" panose="05000000000000000000" pitchFamily="2" charset="2"/>
            </a:endParaRPr>
          </a:p>
          <a:p>
            <a:endParaRPr lang="en-GB" sz="3200">
              <a:sym typeface="Wingdings" panose="05000000000000000000" pitchFamily="2" charset="2"/>
            </a:endParaRPr>
          </a:p>
          <a:p>
            <a:endParaRPr lang="en-GB" sz="3200"/>
          </a:p>
          <a:p>
            <a:endParaRPr lang="en-GB"/>
          </a:p>
          <a:p>
            <a:r>
              <a:rPr lang="en-GB"/>
              <a:t>If you would like to join our Specialist Short Breaks teams please follow the link below – the link will appear in the chat. </a:t>
            </a:r>
            <a:r>
              <a:rPr lang="en-GB">
                <a:hlinkClick r:id="rId2"/>
              </a:rPr>
              <a:t>https://benjaminfoundation.co.uk/vacancies/</a:t>
            </a:r>
            <a:endParaRPr lang="en-GB"/>
          </a:p>
          <a:p>
            <a:r>
              <a:rPr lang="en-GB"/>
              <a:t>If you would like a chat to know more about what we do or have any information about vacancies, get in touch with Marcia - marcia.fronyoshea@benjaminfoundation.co.uk</a:t>
            </a:r>
          </a:p>
        </p:txBody>
      </p:sp>
      <p:pic>
        <p:nvPicPr>
          <p:cNvPr id="5" name="Picture 4">
            <a:extLst>
              <a:ext uri="{FF2B5EF4-FFF2-40B4-BE49-F238E27FC236}">
                <a16:creationId xmlns:a16="http://schemas.microsoft.com/office/drawing/2014/main" id="{92AD6022-B7E8-4C16-80A3-4BEC56E854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3693" y="2409252"/>
            <a:ext cx="4021585" cy="2262141"/>
          </a:xfrm>
          <a:prstGeom prst="rect">
            <a:avLst/>
          </a:prstGeom>
        </p:spPr>
      </p:pic>
      <p:pic>
        <p:nvPicPr>
          <p:cNvPr id="3" name="Picture 2">
            <a:extLst>
              <a:ext uri="{FF2B5EF4-FFF2-40B4-BE49-F238E27FC236}">
                <a16:creationId xmlns:a16="http://schemas.microsoft.com/office/drawing/2014/main" id="{0E6055A5-9BC7-4BD1-9FE0-4D598D4039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3293" y="5346454"/>
            <a:ext cx="2249315" cy="1383726"/>
          </a:xfrm>
          <a:prstGeom prst="rect">
            <a:avLst/>
          </a:prstGeom>
        </p:spPr>
      </p:pic>
    </p:spTree>
    <p:extLst>
      <p:ext uri="{BB962C8B-B14F-4D97-AF65-F5344CB8AC3E}">
        <p14:creationId xmlns:p14="http://schemas.microsoft.com/office/powerpoint/2010/main" val="397734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241D17-03E9-6305-BC5B-ECA96447E7EF}"/>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02971" y="559791"/>
            <a:ext cx="10986059" cy="5773447"/>
          </a:xfrm>
        </p:spPr>
      </p:pic>
      <p:sp>
        <p:nvSpPr>
          <p:cNvPr id="3" name="Title 2">
            <a:extLst>
              <a:ext uri="{FF2B5EF4-FFF2-40B4-BE49-F238E27FC236}">
                <a16:creationId xmlns:a16="http://schemas.microsoft.com/office/drawing/2014/main" id="{CB606173-F7E4-F71F-5E23-A51C154F5CDC}"/>
              </a:ext>
            </a:extLst>
          </p:cNvPr>
          <p:cNvSpPr>
            <a:spLocks noGrp="1"/>
          </p:cNvSpPr>
          <p:nvPr>
            <p:ph type="title"/>
          </p:nvPr>
        </p:nvSpPr>
        <p:spPr>
          <a:xfrm>
            <a:off x="609600" y="-1325563"/>
            <a:ext cx="10972800" cy="1325563"/>
          </a:xfrm>
        </p:spPr>
        <p:txBody>
          <a:bodyPr vert="horz" lIns="91440" tIns="45720" rIns="91440" bIns="45720" rtlCol="0" anchor="b">
            <a:normAutofit/>
          </a:bodyPr>
          <a:lstStyle/>
          <a:p>
            <a:r>
              <a:rPr lang="en-GB" dirty="0"/>
              <a:t>welcome</a:t>
            </a:r>
          </a:p>
        </p:txBody>
      </p:sp>
    </p:spTree>
    <p:extLst>
      <p:ext uri="{BB962C8B-B14F-4D97-AF65-F5344CB8AC3E}">
        <p14:creationId xmlns:p14="http://schemas.microsoft.com/office/powerpoint/2010/main" val="4000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C41C8-F7C2-F549-94C2-0D1380A86512}"/>
              </a:ext>
            </a:extLst>
          </p:cNvPr>
          <p:cNvSpPr txBox="1">
            <a:spLocks noGrp="1"/>
          </p:cNvSpPr>
          <p:nvPr>
            <p:ph type="title" idx="4294967295"/>
          </p:nvPr>
        </p:nvSpPr>
        <p:spPr>
          <a:xfrm>
            <a:off x="2074985" y="2776468"/>
            <a:ext cx="685799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Friends and friendships</a:t>
            </a:r>
          </a:p>
        </p:txBody>
      </p:sp>
      <p:pic>
        <p:nvPicPr>
          <p:cNvPr id="115" name="Picture 114">
            <a:extLst>
              <a:ext uri="{FF2B5EF4-FFF2-40B4-BE49-F238E27FC236}">
                <a16:creationId xmlns:a16="http://schemas.microsoft.com/office/drawing/2014/main" id="{6C955FFD-931E-9E1F-14E4-02A6EC14B3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38101" y="5272473"/>
            <a:ext cx="2635529" cy="1385778"/>
          </a:xfrm>
          <a:prstGeom prst="rect">
            <a:avLst/>
          </a:prstGeom>
        </p:spPr>
      </p:pic>
      <p:pic>
        <p:nvPicPr>
          <p:cNvPr id="116" name="Picture 115">
            <a:extLst>
              <a:ext uri="{FF2B5EF4-FFF2-40B4-BE49-F238E27FC236}">
                <a16:creationId xmlns:a16="http://schemas.microsoft.com/office/drawing/2014/main" id="{303BA48C-749D-E3D5-141E-2360897FAE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3754" y="3663461"/>
            <a:ext cx="3282462" cy="2461847"/>
          </a:xfrm>
          <a:prstGeom prst="rect">
            <a:avLst/>
          </a:prstGeom>
        </p:spPr>
      </p:pic>
      <p:pic>
        <p:nvPicPr>
          <p:cNvPr id="117" name="Picture 116">
            <a:extLst>
              <a:ext uri="{FF2B5EF4-FFF2-40B4-BE49-F238E27FC236}">
                <a16:creationId xmlns:a16="http://schemas.microsoft.com/office/drawing/2014/main" id="{BB5C2FFE-3147-B4A5-7E28-7122BEF638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30786" y="407094"/>
            <a:ext cx="2994703" cy="2160863"/>
          </a:xfrm>
          <a:prstGeom prst="rect">
            <a:avLst/>
          </a:prstGeom>
        </p:spPr>
      </p:pic>
      <p:pic>
        <p:nvPicPr>
          <p:cNvPr id="118" name="Picture 117">
            <a:extLst>
              <a:ext uri="{FF2B5EF4-FFF2-40B4-BE49-F238E27FC236}">
                <a16:creationId xmlns:a16="http://schemas.microsoft.com/office/drawing/2014/main" id="{B87DD940-F60E-3CED-5DF1-80659DAA86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28113" y="3663460"/>
            <a:ext cx="3127217" cy="2461847"/>
          </a:xfrm>
          <a:prstGeom prst="rect">
            <a:avLst/>
          </a:prstGeom>
        </p:spPr>
      </p:pic>
      <p:pic>
        <p:nvPicPr>
          <p:cNvPr id="5" name="Picture 4">
            <a:extLst>
              <a:ext uri="{FF2B5EF4-FFF2-40B4-BE49-F238E27FC236}">
                <a16:creationId xmlns:a16="http://schemas.microsoft.com/office/drawing/2014/main" id="{F7FBEBF4-F1B5-42EC-B18D-94470DE0EEB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830785" y="3662664"/>
            <a:ext cx="3127217" cy="2461847"/>
          </a:xfrm>
          <a:prstGeom prst="rect">
            <a:avLst/>
          </a:prstGeom>
        </p:spPr>
      </p:pic>
      <p:pic>
        <p:nvPicPr>
          <p:cNvPr id="6" name="Picture 5">
            <a:extLst>
              <a:ext uri="{FF2B5EF4-FFF2-40B4-BE49-F238E27FC236}">
                <a16:creationId xmlns:a16="http://schemas.microsoft.com/office/drawing/2014/main" id="{BD2568D1-C0CF-4386-831A-B3A257FFDF7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128769" y="407094"/>
            <a:ext cx="3385539" cy="2253415"/>
          </a:xfrm>
          <a:prstGeom prst="rect">
            <a:avLst/>
          </a:prstGeom>
        </p:spPr>
      </p:pic>
      <p:pic>
        <p:nvPicPr>
          <p:cNvPr id="8" name="Picture 7">
            <a:extLst>
              <a:ext uri="{FF2B5EF4-FFF2-40B4-BE49-F238E27FC236}">
                <a16:creationId xmlns:a16="http://schemas.microsoft.com/office/drawing/2014/main" id="{21EADD82-10B7-1E73-550E-34378CEB5A52}"/>
              </a:ext>
              <a:ext uri="{C183D7F6-B498-43B3-948B-1728B52AA6E4}">
                <adec:decorative xmlns:adec="http://schemas.microsoft.com/office/drawing/2017/decorative" val="1"/>
              </a:ext>
            </a:extLst>
          </p:cNvPr>
          <p:cNvPicPr>
            <a:picLocks noChangeAspect="1"/>
          </p:cNvPicPr>
          <p:nvPr/>
        </p:nvPicPr>
        <p:blipFill rotWithShape="1">
          <a:blip r:embed="rId9"/>
          <a:srcRect l="14115" t="20870" r="20087" b="18406"/>
          <a:stretch/>
        </p:blipFill>
        <p:spPr>
          <a:xfrm>
            <a:off x="287866" y="406399"/>
            <a:ext cx="3380278" cy="2166725"/>
          </a:xfrm>
          <a:prstGeom prst="rect">
            <a:avLst/>
          </a:prstGeom>
        </p:spPr>
      </p:pic>
    </p:spTree>
    <p:extLst>
      <p:ext uri="{BB962C8B-B14F-4D97-AF65-F5344CB8AC3E}">
        <p14:creationId xmlns:p14="http://schemas.microsoft.com/office/powerpoint/2010/main" val="239117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60208-0C17-49B0-86C5-20A211B34855}"/>
              </a:ext>
            </a:extLst>
          </p:cNvPr>
          <p:cNvSpPr txBox="1"/>
          <p:nvPr/>
        </p:nvSpPr>
        <p:spPr>
          <a:xfrm>
            <a:off x="976544" y="795528"/>
            <a:ext cx="9776800" cy="5740033"/>
          </a:xfrm>
          <a:prstGeom prst="rect">
            <a:avLst/>
          </a:prstGeom>
          <a:noFill/>
        </p:spPr>
        <p:txBody>
          <a:bodyPr wrap="square" rtlCol="0">
            <a:spAutoFit/>
          </a:bodyPr>
          <a:lstStyle/>
          <a:p>
            <a:pPr algn="ctr">
              <a:lnSpc>
                <a:spcPct val="150000"/>
              </a:lnSpc>
            </a:pPr>
            <a:r>
              <a:rPr lang="en-GB" sz="2800" b="1"/>
              <a:t>A friend is …..</a:t>
            </a:r>
          </a:p>
          <a:p>
            <a:pPr marL="342900" indent="-342900">
              <a:lnSpc>
                <a:spcPct val="150000"/>
              </a:lnSpc>
              <a:buFont typeface="Wingdings" panose="05000000000000000000" pitchFamily="2" charset="2"/>
              <a:buChar char="ü"/>
            </a:pPr>
            <a:r>
              <a:rPr lang="en-GB"/>
              <a:t>Kind and caring</a:t>
            </a:r>
          </a:p>
          <a:p>
            <a:pPr marL="342900" indent="-342900">
              <a:lnSpc>
                <a:spcPct val="150000"/>
              </a:lnSpc>
              <a:buFont typeface="Wingdings" panose="05000000000000000000" pitchFamily="2" charset="2"/>
              <a:buChar char="ü"/>
            </a:pPr>
            <a:r>
              <a:rPr lang="en-GB"/>
              <a:t>Supportive</a:t>
            </a:r>
          </a:p>
          <a:p>
            <a:pPr marL="342900" indent="-342900">
              <a:lnSpc>
                <a:spcPct val="150000"/>
              </a:lnSpc>
              <a:buFont typeface="Wingdings" panose="05000000000000000000" pitchFamily="2" charset="2"/>
              <a:buChar char="ü"/>
            </a:pPr>
            <a:r>
              <a:rPr lang="en-GB"/>
              <a:t>Someone you can laugh or cry with</a:t>
            </a:r>
          </a:p>
          <a:p>
            <a:pPr marL="342900" indent="-342900">
              <a:lnSpc>
                <a:spcPct val="150000"/>
              </a:lnSpc>
              <a:buFont typeface="Wingdings" panose="05000000000000000000" pitchFamily="2" charset="2"/>
              <a:buChar char="ü"/>
            </a:pPr>
            <a:r>
              <a:rPr lang="en-GB"/>
              <a:t>Someone who helps you out</a:t>
            </a:r>
          </a:p>
          <a:p>
            <a:pPr marL="342900" indent="-342900">
              <a:lnSpc>
                <a:spcPct val="150000"/>
              </a:lnSpc>
              <a:buFont typeface="Wingdings" panose="05000000000000000000" pitchFamily="2" charset="2"/>
              <a:buChar char="ü"/>
            </a:pPr>
            <a:r>
              <a:rPr lang="en-GB"/>
              <a:t>Who is there no matter what</a:t>
            </a:r>
          </a:p>
          <a:p>
            <a:pPr marL="342900" indent="-342900">
              <a:lnSpc>
                <a:spcPct val="150000"/>
              </a:lnSpc>
              <a:buFont typeface="Wingdings" panose="05000000000000000000" pitchFamily="2" charset="2"/>
              <a:buChar char="ü"/>
            </a:pPr>
            <a:r>
              <a:rPr lang="en-GB"/>
              <a:t>Encouraging</a:t>
            </a:r>
          </a:p>
          <a:p>
            <a:pPr marL="342900" indent="-342900">
              <a:lnSpc>
                <a:spcPct val="150000"/>
              </a:lnSpc>
              <a:buFont typeface="Wingdings" panose="05000000000000000000" pitchFamily="2" charset="2"/>
              <a:buChar char="ü"/>
            </a:pPr>
            <a:r>
              <a:rPr lang="en-GB"/>
              <a:t>To share life’s adventures with</a:t>
            </a:r>
          </a:p>
          <a:p>
            <a:pPr marL="342900" indent="-342900">
              <a:lnSpc>
                <a:spcPct val="150000"/>
              </a:lnSpc>
              <a:buFont typeface="Wingdings" panose="05000000000000000000" pitchFamily="2" charset="2"/>
              <a:buChar char="ü"/>
            </a:pPr>
            <a:r>
              <a:rPr lang="en-GB"/>
              <a:t>Like-minded</a:t>
            </a:r>
          </a:p>
          <a:p>
            <a:pPr marL="342900" indent="-342900">
              <a:lnSpc>
                <a:spcPct val="150000"/>
              </a:lnSpc>
              <a:buFont typeface="Wingdings" panose="05000000000000000000" pitchFamily="2" charset="2"/>
              <a:buChar char="ü"/>
            </a:pPr>
            <a:r>
              <a:rPr lang="en-GB"/>
              <a:t>Someone who we can have a strong bond with</a:t>
            </a:r>
          </a:p>
          <a:p>
            <a:pPr marL="342900" indent="-342900">
              <a:lnSpc>
                <a:spcPct val="150000"/>
              </a:lnSpc>
              <a:buFont typeface="Wingdings" panose="05000000000000000000" pitchFamily="2" charset="2"/>
              <a:buChar char="ü"/>
            </a:pPr>
            <a:r>
              <a:rPr lang="en-GB"/>
              <a:t>Someone who can challenge us in a positive way</a:t>
            </a:r>
          </a:p>
          <a:p>
            <a:pPr marL="342900" indent="-342900">
              <a:lnSpc>
                <a:spcPct val="150000"/>
              </a:lnSpc>
              <a:buFont typeface="Wingdings" panose="05000000000000000000" pitchFamily="2" charset="2"/>
              <a:buChar char="ü"/>
            </a:pPr>
            <a:r>
              <a:rPr lang="en-GB"/>
              <a:t>Respectful</a:t>
            </a:r>
          </a:p>
          <a:p>
            <a:pPr algn="ctr"/>
            <a:endParaRPr lang="en-GB" sz="2800" b="1"/>
          </a:p>
        </p:txBody>
      </p:sp>
      <p:pic>
        <p:nvPicPr>
          <p:cNvPr id="3" name="Picture 2">
            <a:extLst>
              <a:ext uri="{FF2B5EF4-FFF2-40B4-BE49-F238E27FC236}">
                <a16:creationId xmlns:a16="http://schemas.microsoft.com/office/drawing/2014/main" id="{9498F7E8-DFF1-4F75-BB97-AB0A64C708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92588" y="5197277"/>
            <a:ext cx="2591025" cy="1359526"/>
          </a:xfrm>
          <a:prstGeom prst="rect">
            <a:avLst/>
          </a:prstGeom>
        </p:spPr>
      </p:pic>
      <p:pic>
        <p:nvPicPr>
          <p:cNvPr id="4" name="Picture 3">
            <a:extLst>
              <a:ext uri="{FF2B5EF4-FFF2-40B4-BE49-F238E27FC236}">
                <a16:creationId xmlns:a16="http://schemas.microsoft.com/office/drawing/2014/main" id="{0943166A-5F0F-496B-8977-040266F2F2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06143" y="498585"/>
            <a:ext cx="2352582" cy="3136776"/>
          </a:xfrm>
          <a:prstGeom prst="rect">
            <a:avLst/>
          </a:prstGeom>
        </p:spPr>
      </p:pic>
      <p:pic>
        <p:nvPicPr>
          <p:cNvPr id="5" name="Picture 4">
            <a:extLst>
              <a:ext uri="{FF2B5EF4-FFF2-40B4-BE49-F238E27FC236}">
                <a16:creationId xmlns:a16="http://schemas.microsoft.com/office/drawing/2014/main" id="{AC5690F7-25D6-42A8-98B9-3D44E7D975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89717" y="2357444"/>
            <a:ext cx="1962150" cy="2616200"/>
          </a:xfrm>
          <a:prstGeom prst="rect">
            <a:avLst/>
          </a:prstGeom>
        </p:spPr>
      </p:pic>
      <p:pic>
        <p:nvPicPr>
          <p:cNvPr id="6" name="Picture 5">
            <a:extLst>
              <a:ext uri="{FF2B5EF4-FFF2-40B4-BE49-F238E27FC236}">
                <a16:creationId xmlns:a16="http://schemas.microsoft.com/office/drawing/2014/main" id="{56CA7D8F-BAC5-4930-925C-757F11C98B3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6200000">
            <a:off x="6741920" y="4133489"/>
            <a:ext cx="2233872" cy="2493750"/>
          </a:xfrm>
          <a:prstGeom prst="rect">
            <a:avLst/>
          </a:prstGeom>
        </p:spPr>
      </p:pic>
      <p:sp>
        <p:nvSpPr>
          <p:cNvPr id="7" name="Title 6">
            <a:extLst>
              <a:ext uri="{FF2B5EF4-FFF2-40B4-BE49-F238E27FC236}">
                <a16:creationId xmlns:a16="http://schemas.microsoft.com/office/drawing/2014/main" id="{2C41C272-F9AC-03A9-5019-61AC1E2AD12F}"/>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A friend is </a:t>
            </a:r>
          </a:p>
        </p:txBody>
      </p:sp>
    </p:spTree>
    <p:extLst>
      <p:ext uri="{BB962C8B-B14F-4D97-AF65-F5344CB8AC3E}">
        <p14:creationId xmlns:p14="http://schemas.microsoft.com/office/powerpoint/2010/main" val="174905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83854-BC47-D6FD-1B94-757DEB718D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06474" y="5444036"/>
            <a:ext cx="2193908" cy="1290043"/>
          </a:xfrm>
          <a:prstGeom prst="rect">
            <a:avLst/>
          </a:prstGeom>
        </p:spPr>
      </p:pic>
      <p:sp>
        <p:nvSpPr>
          <p:cNvPr id="3" name="Title 2">
            <a:extLst>
              <a:ext uri="{FF2B5EF4-FFF2-40B4-BE49-F238E27FC236}">
                <a16:creationId xmlns:a16="http://schemas.microsoft.com/office/drawing/2014/main" id="{69AC9D8E-A5F8-C4AF-C38E-B2A6E075F430}"/>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Friends</a:t>
            </a:r>
          </a:p>
        </p:txBody>
      </p:sp>
      <p:pic>
        <p:nvPicPr>
          <p:cNvPr id="2" name="Picture 1" descr="A child with her face over a wooden frame">
            <a:extLst>
              <a:ext uri="{FF2B5EF4-FFF2-40B4-BE49-F238E27FC236}">
                <a16:creationId xmlns:a16="http://schemas.microsoft.com/office/drawing/2014/main" id="{5A792939-1B53-F2BB-ECE2-4B3B8B232598}"/>
              </a:ext>
            </a:extLst>
          </p:cNvPr>
          <p:cNvPicPr>
            <a:picLocks noChangeAspect="1"/>
          </p:cNvPicPr>
          <p:nvPr/>
        </p:nvPicPr>
        <p:blipFill>
          <a:blip r:embed="rId4"/>
          <a:stretch>
            <a:fillRect/>
          </a:stretch>
        </p:blipFill>
        <p:spPr>
          <a:xfrm>
            <a:off x="1975646" y="868184"/>
            <a:ext cx="7915547" cy="4804827"/>
          </a:xfrm>
          <a:prstGeom prst="rect">
            <a:avLst/>
          </a:prstGeom>
        </p:spPr>
      </p:pic>
    </p:spTree>
    <p:extLst>
      <p:ext uri="{BB962C8B-B14F-4D97-AF65-F5344CB8AC3E}">
        <p14:creationId xmlns:p14="http://schemas.microsoft.com/office/powerpoint/2010/main" val="278352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800A29-4AB9-4626-AFF4-A312B32F85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87622" y="5118274"/>
            <a:ext cx="2389705" cy="1594951"/>
          </a:xfrm>
          <a:prstGeom prst="rect">
            <a:avLst/>
          </a:prstGeom>
        </p:spPr>
      </p:pic>
      <p:pic>
        <p:nvPicPr>
          <p:cNvPr id="8" name="Picture 7">
            <a:extLst>
              <a:ext uri="{FF2B5EF4-FFF2-40B4-BE49-F238E27FC236}">
                <a16:creationId xmlns:a16="http://schemas.microsoft.com/office/drawing/2014/main" id="{5935D800-ECD0-490F-B158-531D2B1C25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77956" y="3389543"/>
            <a:ext cx="2700281" cy="1676184"/>
          </a:xfrm>
          <a:prstGeom prst="rect">
            <a:avLst/>
          </a:prstGeom>
        </p:spPr>
      </p:pic>
      <p:pic>
        <p:nvPicPr>
          <p:cNvPr id="4" name="Picture 3">
            <a:extLst>
              <a:ext uri="{FF2B5EF4-FFF2-40B4-BE49-F238E27FC236}">
                <a16:creationId xmlns:a16="http://schemas.microsoft.com/office/drawing/2014/main" id="{3DB9FE94-9537-4DF3-96BD-14D3531745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77956" y="1521737"/>
            <a:ext cx="2700281" cy="1716773"/>
          </a:xfrm>
          <a:prstGeom prst="rect">
            <a:avLst/>
          </a:prstGeom>
        </p:spPr>
      </p:pic>
      <p:sp>
        <p:nvSpPr>
          <p:cNvPr id="6" name="Heart 5">
            <a:extLst>
              <a:ext uri="{FF2B5EF4-FFF2-40B4-BE49-F238E27FC236}">
                <a16:creationId xmlns:a16="http://schemas.microsoft.com/office/drawing/2014/main" id="{14F57B72-75CE-CE4B-0087-877418FF00B2}"/>
              </a:ext>
              <a:ext uri="{C183D7F6-B498-43B3-948B-1728B52AA6E4}">
                <adec:decorative xmlns:adec="http://schemas.microsoft.com/office/drawing/2017/decorative" val="1"/>
              </a:ext>
            </a:extLst>
          </p:cNvPr>
          <p:cNvSpPr/>
          <p:nvPr/>
        </p:nvSpPr>
        <p:spPr>
          <a:xfrm>
            <a:off x="2907075" y="1313895"/>
            <a:ext cx="6551719" cy="5140171"/>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21FB06A-5BF0-BB48-40E8-4C95355A304F}"/>
              </a:ext>
            </a:extLst>
          </p:cNvPr>
          <p:cNvSpPr txBox="1">
            <a:spLocks noGrp="1"/>
          </p:cNvSpPr>
          <p:nvPr>
            <p:ph type="title" idx="4294967295"/>
          </p:nvPr>
        </p:nvSpPr>
        <p:spPr>
          <a:xfrm>
            <a:off x="979118" y="498936"/>
            <a:ext cx="1023376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How do children benefit from friendships?</a:t>
            </a:r>
          </a:p>
        </p:txBody>
      </p:sp>
      <p:sp>
        <p:nvSpPr>
          <p:cNvPr id="5" name="TextBox 4">
            <a:extLst>
              <a:ext uri="{FF2B5EF4-FFF2-40B4-BE49-F238E27FC236}">
                <a16:creationId xmlns:a16="http://schemas.microsoft.com/office/drawing/2014/main" id="{60083DD4-C2A0-5F93-6F4C-9E99F290C41A}"/>
              </a:ext>
            </a:extLst>
          </p:cNvPr>
          <p:cNvSpPr txBox="1"/>
          <p:nvPr/>
        </p:nvSpPr>
        <p:spPr>
          <a:xfrm>
            <a:off x="1015642" y="1058323"/>
            <a:ext cx="8871162"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panose="020B0604020202020204" pitchFamily="34" charset="0"/>
              <a:buChar char="•"/>
            </a:pPr>
            <a:r>
              <a:rPr lang="en-US" sz="2000"/>
              <a:t>Develop </a:t>
            </a:r>
          </a:p>
          <a:p>
            <a:pPr marL="800100" lvl="1" indent="-342900">
              <a:lnSpc>
                <a:spcPct val="150000"/>
              </a:lnSpc>
              <a:buFont typeface="Arial" panose="020B0604020202020204" pitchFamily="34" charset="0"/>
              <a:buChar char="•"/>
            </a:pPr>
            <a:r>
              <a:rPr lang="en-US" sz="2000"/>
              <a:t>social skills</a:t>
            </a:r>
          </a:p>
          <a:p>
            <a:pPr marL="800100" lvl="1" indent="-342900">
              <a:lnSpc>
                <a:spcPct val="150000"/>
              </a:lnSpc>
              <a:buFont typeface="Arial" panose="020B0604020202020204" pitchFamily="34" charset="0"/>
              <a:buChar char="•"/>
            </a:pPr>
            <a:r>
              <a:rPr lang="en-US" sz="2000"/>
              <a:t>language and communication skills</a:t>
            </a:r>
          </a:p>
          <a:p>
            <a:pPr marL="800100" lvl="1" indent="-342900">
              <a:lnSpc>
                <a:spcPct val="150000"/>
              </a:lnSpc>
              <a:buFont typeface="Arial" panose="020B0604020202020204" pitchFamily="34" charset="0"/>
              <a:buChar char="•"/>
            </a:pPr>
            <a:r>
              <a:rPr lang="en-US" sz="2000"/>
              <a:t>emotional regulation</a:t>
            </a:r>
          </a:p>
          <a:p>
            <a:pPr marL="800100" lvl="1" indent="-342900">
              <a:lnSpc>
                <a:spcPct val="150000"/>
              </a:lnSpc>
              <a:buFont typeface="Arial" panose="020B0604020202020204" pitchFamily="34" charset="0"/>
              <a:buChar char="•"/>
            </a:pPr>
            <a:r>
              <a:rPr lang="en-US" sz="2000"/>
              <a:t>empathy</a:t>
            </a:r>
          </a:p>
          <a:p>
            <a:pPr marL="800100" lvl="1" indent="-342900">
              <a:lnSpc>
                <a:spcPct val="150000"/>
              </a:lnSpc>
              <a:buFont typeface="Arial" panose="020B0604020202020204" pitchFamily="34" charset="0"/>
              <a:buChar char="•"/>
            </a:pPr>
            <a:r>
              <a:rPr lang="en-US" sz="2000"/>
              <a:t>problem solving skills</a:t>
            </a:r>
          </a:p>
          <a:p>
            <a:pPr marL="800100" lvl="1" indent="-342900">
              <a:lnSpc>
                <a:spcPct val="150000"/>
              </a:lnSpc>
              <a:buFont typeface="Arial" panose="020B0604020202020204" pitchFamily="34" charset="0"/>
              <a:buChar char="•"/>
            </a:pPr>
            <a:r>
              <a:rPr lang="en-US" sz="2000"/>
              <a:t>a sense of belonging and a sense of self</a:t>
            </a:r>
          </a:p>
          <a:p>
            <a:pPr marL="800100" lvl="1" indent="-342900">
              <a:lnSpc>
                <a:spcPct val="150000"/>
              </a:lnSpc>
              <a:buFont typeface="Arial" panose="020B0604020202020204" pitchFamily="34" charset="0"/>
              <a:buChar char="•"/>
            </a:pPr>
            <a:r>
              <a:rPr lang="en-US" sz="2000"/>
              <a:t>curiosity </a:t>
            </a:r>
          </a:p>
          <a:p>
            <a:pPr marL="342900" indent="-342900">
              <a:lnSpc>
                <a:spcPct val="150000"/>
              </a:lnSpc>
              <a:buFont typeface="Arial" panose="020B0604020202020204" pitchFamily="34" charset="0"/>
              <a:buChar char="•"/>
            </a:pPr>
            <a:r>
              <a:rPr lang="en-US" sz="2000"/>
              <a:t>Learn to </a:t>
            </a:r>
          </a:p>
          <a:p>
            <a:pPr marL="800100" lvl="1" indent="-342900">
              <a:lnSpc>
                <a:spcPct val="150000"/>
              </a:lnSpc>
              <a:buFont typeface="Arial" panose="020B0604020202020204" pitchFamily="34" charset="0"/>
              <a:buChar char="•"/>
            </a:pPr>
            <a:r>
              <a:rPr lang="en-US" sz="2000"/>
              <a:t>trust and share</a:t>
            </a:r>
          </a:p>
          <a:p>
            <a:pPr marL="800100" lvl="1" indent="-342900">
              <a:lnSpc>
                <a:spcPct val="150000"/>
              </a:lnSpc>
              <a:buFont typeface="Arial" panose="020B0604020202020204" pitchFamily="34" charset="0"/>
              <a:buChar char="•"/>
            </a:pPr>
            <a:r>
              <a:rPr lang="en-US" sz="2000"/>
              <a:t>respect</a:t>
            </a:r>
          </a:p>
          <a:p>
            <a:r>
              <a:rPr lang="en-US"/>
              <a:t>They open their minds to new opportunities in life</a:t>
            </a:r>
          </a:p>
        </p:txBody>
      </p:sp>
      <p:pic>
        <p:nvPicPr>
          <p:cNvPr id="7" name="Picture 6">
            <a:extLst>
              <a:ext uri="{FF2B5EF4-FFF2-40B4-BE49-F238E27FC236}">
                <a16:creationId xmlns:a16="http://schemas.microsoft.com/office/drawing/2014/main" id="{D38C029A-D5DF-4002-A3E9-2BC01F277D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95860" y="5422666"/>
            <a:ext cx="2082377" cy="1291144"/>
          </a:xfrm>
          <a:prstGeom prst="rect">
            <a:avLst/>
          </a:prstGeom>
        </p:spPr>
      </p:pic>
    </p:spTree>
    <p:extLst>
      <p:ext uri="{BB962C8B-B14F-4D97-AF65-F5344CB8AC3E}">
        <p14:creationId xmlns:p14="http://schemas.microsoft.com/office/powerpoint/2010/main" val="18796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1A0CD8-FA0C-4F7B-B635-8E7C02571B46}"/>
              </a:ext>
              <a:ext uri="{C183D7F6-B498-43B3-948B-1728B52AA6E4}">
                <adec:decorative xmlns:adec="http://schemas.microsoft.com/office/drawing/2017/decorative" val="1"/>
              </a:ext>
            </a:extLst>
          </p:cNvPr>
          <p:cNvPicPr>
            <a:picLocks noChangeAspect="1"/>
          </p:cNvPicPr>
          <p:nvPr/>
        </p:nvPicPr>
        <p:blipFill rotWithShape="1">
          <a:blip r:embed="rId3"/>
          <a:srcRect t="14622" b="7884"/>
          <a:stretch/>
        </p:blipFill>
        <p:spPr>
          <a:xfrm>
            <a:off x="3905196" y="3475696"/>
            <a:ext cx="2698626" cy="2751528"/>
          </a:xfrm>
          <a:prstGeom prst="rect">
            <a:avLst/>
          </a:prstGeom>
        </p:spPr>
      </p:pic>
      <p:sp>
        <p:nvSpPr>
          <p:cNvPr id="2" name="Title 1">
            <a:extLst>
              <a:ext uri="{FF2B5EF4-FFF2-40B4-BE49-F238E27FC236}">
                <a16:creationId xmlns:a16="http://schemas.microsoft.com/office/drawing/2014/main" id="{55BEC39D-1275-453A-9219-AD332BEF8BC9}"/>
              </a:ext>
            </a:extLst>
          </p:cNvPr>
          <p:cNvSpPr txBox="1">
            <a:spLocks noGrp="1"/>
          </p:cNvSpPr>
          <p:nvPr>
            <p:ph type="title" idx="4294967295"/>
          </p:nvPr>
        </p:nvSpPr>
        <p:spPr>
          <a:xfrm>
            <a:off x="837202" y="507056"/>
            <a:ext cx="9970772"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mn-lt"/>
                <a:ea typeface="+mn-ea"/>
                <a:cs typeface="+mn-cs"/>
              </a:rPr>
              <a:t>To develop friendships we need opportunity 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play together or alongside others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share interests and ideas</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experience emotions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chat</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have fun together</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be together</a:t>
            </a:r>
          </a:p>
        </p:txBody>
      </p:sp>
      <p:pic>
        <p:nvPicPr>
          <p:cNvPr id="6" name="Picture 5">
            <a:extLst>
              <a:ext uri="{FF2B5EF4-FFF2-40B4-BE49-F238E27FC236}">
                <a16:creationId xmlns:a16="http://schemas.microsoft.com/office/drawing/2014/main" id="{44DCBAE0-03AF-46D2-8521-359EA8944A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43558" y="5530788"/>
            <a:ext cx="2328832" cy="1221952"/>
          </a:xfrm>
          <a:prstGeom prst="rect">
            <a:avLst/>
          </a:prstGeom>
        </p:spPr>
      </p:pic>
      <p:pic>
        <p:nvPicPr>
          <p:cNvPr id="3" name="Picture 2">
            <a:extLst>
              <a:ext uri="{FF2B5EF4-FFF2-40B4-BE49-F238E27FC236}">
                <a16:creationId xmlns:a16="http://schemas.microsoft.com/office/drawing/2014/main" id="{C6525B31-09A1-82F5-16B2-3ADD764625E8}"/>
              </a:ext>
              <a:ext uri="{C183D7F6-B498-43B3-948B-1728B52AA6E4}">
                <adec:decorative xmlns:adec="http://schemas.microsoft.com/office/drawing/2017/decorative" val="1"/>
              </a:ext>
            </a:extLst>
          </p:cNvPr>
          <p:cNvPicPr>
            <a:picLocks noChangeAspect="1"/>
          </p:cNvPicPr>
          <p:nvPr/>
        </p:nvPicPr>
        <p:blipFill rotWithShape="1">
          <a:blip r:embed="rId5"/>
          <a:srcRect l="5714" t="21101" b="3481"/>
          <a:stretch/>
        </p:blipFill>
        <p:spPr>
          <a:xfrm>
            <a:off x="1082488" y="3673288"/>
            <a:ext cx="2429567" cy="2556781"/>
          </a:xfrm>
          <a:prstGeom prst="rect">
            <a:avLst/>
          </a:prstGeom>
        </p:spPr>
      </p:pic>
      <p:pic>
        <p:nvPicPr>
          <p:cNvPr id="4" name="Picture 3">
            <a:extLst>
              <a:ext uri="{FF2B5EF4-FFF2-40B4-BE49-F238E27FC236}">
                <a16:creationId xmlns:a16="http://schemas.microsoft.com/office/drawing/2014/main" id="{7C61DCEE-1A44-00CB-A3B6-0BA6B8DEF8C6}"/>
              </a:ext>
              <a:ext uri="{C183D7F6-B498-43B3-948B-1728B52AA6E4}">
                <adec:decorative xmlns:adec="http://schemas.microsoft.com/office/drawing/2017/decorative" val="1"/>
              </a:ext>
            </a:extLst>
          </p:cNvPr>
          <p:cNvPicPr>
            <a:picLocks noChangeAspect="1"/>
          </p:cNvPicPr>
          <p:nvPr/>
        </p:nvPicPr>
        <p:blipFill rotWithShape="1">
          <a:blip r:embed="rId6"/>
          <a:srcRect l="6536" t="919" r="-327" b="11029"/>
          <a:stretch/>
        </p:blipFill>
        <p:spPr>
          <a:xfrm>
            <a:off x="6914030" y="2734235"/>
            <a:ext cx="2095502" cy="3496238"/>
          </a:xfrm>
          <a:prstGeom prst="rect">
            <a:avLst/>
          </a:prstGeom>
        </p:spPr>
      </p:pic>
    </p:spTree>
    <p:extLst>
      <p:ext uri="{BB962C8B-B14F-4D97-AF65-F5344CB8AC3E}">
        <p14:creationId xmlns:p14="http://schemas.microsoft.com/office/powerpoint/2010/main" val="740354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DFAF6-0AF9-4269-BF56-6DC8EDFA3465}"/>
              </a:ext>
            </a:extLst>
          </p:cNvPr>
          <p:cNvSpPr txBox="1"/>
          <p:nvPr/>
        </p:nvSpPr>
        <p:spPr>
          <a:xfrm>
            <a:off x="1205658" y="256550"/>
            <a:ext cx="9718716" cy="5478423"/>
          </a:xfrm>
          <a:prstGeom prst="rect">
            <a:avLst/>
          </a:prstGeom>
          <a:noFill/>
        </p:spPr>
        <p:txBody>
          <a:bodyPr wrap="square" lIns="91440" tIns="45720" rIns="91440" bIns="45720" rtlCol="0" anchor="t">
            <a:spAutoFit/>
          </a:bodyPr>
          <a:lstStyle/>
          <a:p>
            <a:pPr>
              <a:lnSpc>
                <a:spcPct val="150000"/>
              </a:lnSpc>
            </a:pPr>
            <a:r>
              <a:rPr lang="en-GB" b="1"/>
              <a:t>Opportunities to develop friendship among children with SEND are not the same as typically developing children. Why is that?</a:t>
            </a:r>
          </a:p>
          <a:p>
            <a:pPr>
              <a:lnSpc>
                <a:spcPct val="150000"/>
              </a:lnSpc>
            </a:pPr>
            <a:endParaRPr lang="en-GB"/>
          </a:p>
          <a:p>
            <a:pPr marL="285750" indent="-285750">
              <a:lnSpc>
                <a:spcPct val="150000"/>
              </a:lnSpc>
              <a:buFont typeface="Courier New" panose="02070309020205020404" pitchFamily="49" charset="0"/>
              <a:buChar char="o"/>
            </a:pPr>
            <a:r>
              <a:rPr lang="en-GB" sz="1600"/>
              <a:t>Slower processing - children with SEND tend to have delayed response to social situations and then the moment is gone.</a:t>
            </a:r>
          </a:p>
          <a:p>
            <a:pPr marL="285750" indent="-285750">
              <a:lnSpc>
                <a:spcPct val="150000"/>
              </a:lnSpc>
              <a:buFont typeface="Courier New" panose="02070309020205020404" pitchFamily="49" charset="0"/>
              <a:buChar char="o"/>
            </a:pPr>
            <a:r>
              <a:rPr lang="en-GB" sz="1600"/>
              <a:t>Difficulties with communication, listening and comprehension which affect the give &amp; take of natural conversations.</a:t>
            </a:r>
          </a:p>
          <a:p>
            <a:pPr marL="285750" indent="-285750">
              <a:lnSpc>
                <a:spcPct val="150000"/>
              </a:lnSpc>
              <a:buFont typeface="Courier New" panose="02070309020205020404" pitchFamily="49" charset="0"/>
              <a:buChar char="o"/>
            </a:pPr>
            <a:r>
              <a:rPr lang="en-GB" sz="1600"/>
              <a:t>Challenging behaviours such as impulsivity or intense emotions.</a:t>
            </a:r>
          </a:p>
          <a:p>
            <a:pPr marL="285750" indent="-285750">
              <a:lnSpc>
                <a:spcPct val="150000"/>
              </a:lnSpc>
              <a:buFont typeface="Courier New" panose="02070309020205020404" pitchFamily="49" charset="0"/>
              <a:buChar char="o"/>
            </a:pPr>
            <a:r>
              <a:rPr lang="en-GB" sz="1600"/>
              <a:t>The presence of a hovering adult (TA/LSA) in class or in the playground can influence the perspective of other children to view the SEND child as different.</a:t>
            </a:r>
          </a:p>
          <a:p>
            <a:pPr marL="285750" indent="-285750">
              <a:lnSpc>
                <a:spcPct val="150000"/>
              </a:lnSpc>
              <a:buFont typeface="Courier New" panose="02070309020205020404" pitchFamily="49" charset="0"/>
              <a:buChar char="o"/>
            </a:pPr>
            <a:r>
              <a:rPr lang="en-GB" sz="1600"/>
              <a:t>They don't have the same level of independence and control over their own choices.</a:t>
            </a:r>
          </a:p>
          <a:p>
            <a:pPr marL="285750" indent="-285750">
              <a:lnSpc>
                <a:spcPct val="150000"/>
              </a:lnSpc>
              <a:buFont typeface="Courier New" panose="02070309020205020404" pitchFamily="49" charset="0"/>
              <a:buChar char="o"/>
            </a:pPr>
            <a:r>
              <a:rPr lang="en-GB" sz="1600"/>
              <a:t>Adverse Childhood Experiences and attachment issues due to trauma (long periods in hospital, for instance)</a:t>
            </a:r>
          </a:p>
          <a:p>
            <a:pPr marL="285750" indent="-285750">
              <a:buFont typeface="Courier New" panose="02070309020205020404" pitchFamily="49" charset="0"/>
              <a:buChar char="o"/>
            </a:pPr>
            <a:endParaRPr lang="en-GB"/>
          </a:p>
          <a:p>
            <a:pPr marL="285750" indent="-285750">
              <a:buFont typeface="Courier New" panose="02070309020205020404" pitchFamily="49" charset="0"/>
              <a:buChar char="o"/>
            </a:pPr>
            <a:r>
              <a:rPr lang="en-GB" sz="1100"/>
              <a:t>(Zoe Ganim and Murray Evely, https://www.psych4schools.com.au/free-resources/friendships-difficulties)</a:t>
            </a:r>
          </a:p>
        </p:txBody>
      </p:sp>
      <p:pic>
        <p:nvPicPr>
          <p:cNvPr id="3" name="Picture 2">
            <a:extLst>
              <a:ext uri="{FF2B5EF4-FFF2-40B4-BE49-F238E27FC236}">
                <a16:creationId xmlns:a16="http://schemas.microsoft.com/office/drawing/2014/main" id="{E211DDE9-1D73-4D04-8056-2B640614C8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89724" y="5415826"/>
            <a:ext cx="2087023" cy="1286367"/>
          </a:xfrm>
          <a:prstGeom prst="rect">
            <a:avLst/>
          </a:prstGeom>
        </p:spPr>
      </p:pic>
      <p:sp>
        <p:nvSpPr>
          <p:cNvPr id="4" name="Title 3">
            <a:extLst>
              <a:ext uri="{FF2B5EF4-FFF2-40B4-BE49-F238E27FC236}">
                <a16:creationId xmlns:a16="http://schemas.microsoft.com/office/drawing/2014/main" id="{BF303512-9334-2022-0714-C6C5E241E98F}"/>
              </a:ext>
            </a:extLst>
          </p:cNvPr>
          <p:cNvSpPr>
            <a:spLocks noGrp="1"/>
          </p:cNvSpPr>
          <p:nvPr>
            <p:ph type="title" idx="4294967295"/>
          </p:nvPr>
        </p:nvSpPr>
        <p:spPr>
          <a:xfrm>
            <a:off x="609600" y="-1325563"/>
            <a:ext cx="10972800" cy="1325563"/>
          </a:xfrm>
        </p:spPr>
        <p:txBody>
          <a:bodyPr vert="horz" lIns="91440" tIns="45720" rIns="91440" bIns="45720" rtlCol="0" anchor="b">
            <a:normAutofit/>
          </a:bodyPr>
          <a:lstStyle/>
          <a:p>
            <a:r>
              <a:rPr lang="en-GB" dirty="0"/>
              <a:t>Opportunities</a:t>
            </a:r>
          </a:p>
        </p:txBody>
      </p:sp>
    </p:spTree>
    <p:extLst>
      <p:ext uri="{BB962C8B-B14F-4D97-AF65-F5344CB8AC3E}">
        <p14:creationId xmlns:p14="http://schemas.microsoft.com/office/powerpoint/2010/main" val="39585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E19F5-0094-4F08-864B-400306936ABF}"/>
              </a:ext>
            </a:extLst>
          </p:cNvPr>
          <p:cNvSpPr txBox="1">
            <a:spLocks noGrp="1"/>
          </p:cNvSpPr>
          <p:nvPr>
            <p:ph type="title" idx="4294967295"/>
          </p:nvPr>
        </p:nvSpPr>
        <p:spPr>
          <a:xfrm>
            <a:off x="1534931" y="577773"/>
            <a:ext cx="897180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mn-lt"/>
                <a:ea typeface="+mn-ea"/>
                <a:cs typeface="+mn-cs"/>
              </a:rPr>
              <a:t>Neurodivergent and neurodiversity</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2ED54ACF-58D1-5729-0439-41779155A2EF}"/>
              </a:ext>
            </a:extLst>
          </p:cNvPr>
          <p:cNvSpPr txBox="1"/>
          <p:nvPr/>
        </p:nvSpPr>
        <p:spPr>
          <a:xfrm>
            <a:off x="1138970" y="947105"/>
            <a:ext cx="10048434" cy="2318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a:solidFill>
                  <a:srgbClr val="212121"/>
                </a:solidFill>
                <a:ea typeface="+mn-lt"/>
                <a:cs typeface="+mn-lt"/>
              </a:rPr>
              <a:t>Neurodivergent is a term used for people whose brains function differently in one or more ways than is considered standard or typical.</a:t>
            </a:r>
            <a:endParaRPr lang="en-US" sz="1400">
              <a:cs typeface="Arial"/>
            </a:endParaRPr>
          </a:p>
          <a:p>
            <a:pPr>
              <a:lnSpc>
                <a:spcPct val="150000"/>
              </a:lnSpc>
            </a:pPr>
            <a:r>
              <a:rPr lang="en-US" sz="1400">
                <a:solidFill>
                  <a:srgbClr val="212121"/>
                </a:solidFill>
                <a:ea typeface="+mn-lt"/>
                <a:cs typeface="+mn-lt"/>
              </a:rPr>
              <a:t>There are many different ways that neurodivergence presents, ranging from very mild which can be hard to notice to more obvious ways that lead to a person behaving differently than is standard in our society. Autism, ADHD and Tourettes are all under the neurodivergent umbrella as are others.</a:t>
            </a:r>
            <a:endParaRPr lang="en-US" sz="1400">
              <a:solidFill>
                <a:srgbClr val="212121"/>
              </a:solidFill>
              <a:ea typeface="+mn-lt"/>
              <a:cs typeface="Arial"/>
            </a:endParaRPr>
          </a:p>
          <a:p>
            <a:pPr>
              <a:lnSpc>
                <a:spcPct val="150000"/>
              </a:lnSpc>
            </a:pPr>
            <a:endParaRPr lang="en-US" sz="1400">
              <a:solidFill>
                <a:srgbClr val="212121"/>
              </a:solidFill>
            </a:endParaRPr>
          </a:p>
          <a:p>
            <a:pPr>
              <a:lnSpc>
                <a:spcPct val="150000"/>
              </a:lnSpc>
            </a:pPr>
            <a:endParaRPr lang="en-US" sz="1400">
              <a:solidFill>
                <a:srgbClr val="000000"/>
              </a:solidFill>
              <a:ea typeface="+mn-lt"/>
              <a:cs typeface="+mn-lt"/>
            </a:endParaRPr>
          </a:p>
        </p:txBody>
      </p:sp>
      <p:sp>
        <p:nvSpPr>
          <p:cNvPr id="3" name="TextBox 2">
            <a:extLst>
              <a:ext uri="{FF2B5EF4-FFF2-40B4-BE49-F238E27FC236}">
                <a16:creationId xmlns:a16="http://schemas.microsoft.com/office/drawing/2014/main" id="{878ACF0E-300B-73D5-703C-FA0B74B8CB19}"/>
              </a:ext>
            </a:extLst>
          </p:cNvPr>
          <p:cNvSpPr txBox="1"/>
          <p:nvPr/>
        </p:nvSpPr>
        <p:spPr>
          <a:xfrm>
            <a:off x="1250155" y="2902148"/>
            <a:ext cx="980777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400" baseline="0">
                <a:solidFill>
                  <a:srgbClr val="C34DA8"/>
                </a:solidFill>
                <a:latin typeface="Avenir Next LT Pro"/>
                <a:ea typeface="Segoe UI"/>
                <a:cs typeface="Segoe UI"/>
              </a:rPr>
              <a:t>Each person has a brain that is unique to them; no two brains are quite alike. For over a million people in the UK, these differences mean they are diagnosed with autism, ADHD, dyslexia, dyspraxia or other neurological condition.</a:t>
            </a:r>
            <a:r>
              <a:rPr lang="en-US" sz="1400" baseline="0">
                <a:latin typeface="Avenir Next LT Pro"/>
                <a:ea typeface="Segoe UI"/>
                <a:cs typeface="Segoe UI"/>
              </a:rPr>
              <a:t> (https://www.thebraincharity.org.uk/what-is-neurodiversity/)</a:t>
            </a:r>
            <a:r>
              <a:rPr lang="en-US" sz="1400">
                <a:latin typeface="Avenir Next LT Pro"/>
                <a:ea typeface="Segoe UI"/>
                <a:cs typeface="Segoe UI"/>
              </a:rPr>
              <a:t>​</a:t>
            </a:r>
          </a:p>
          <a:p>
            <a:pPr rtl="0"/>
            <a:r>
              <a:rPr lang="en-US" sz="1400">
                <a:solidFill>
                  <a:srgbClr val="303643"/>
                </a:solidFill>
                <a:latin typeface="Avenir Next LT Pro"/>
                <a:ea typeface="Segoe UI"/>
                <a:cs typeface="Segoe UI"/>
              </a:rPr>
              <a:t>​</a:t>
            </a:r>
          </a:p>
          <a:p>
            <a:pPr rtl="0"/>
            <a:endParaRPr lang="en-US" sz="1400">
              <a:cs typeface="Segoe UI"/>
            </a:endParaRPr>
          </a:p>
        </p:txBody>
      </p:sp>
      <p:sp>
        <p:nvSpPr>
          <p:cNvPr id="6" name="TextBox 5">
            <a:extLst>
              <a:ext uri="{FF2B5EF4-FFF2-40B4-BE49-F238E27FC236}">
                <a16:creationId xmlns:a16="http://schemas.microsoft.com/office/drawing/2014/main" id="{7D291EF9-355A-092D-08B6-07C023E00BF3}"/>
              </a:ext>
            </a:extLst>
          </p:cNvPr>
          <p:cNvSpPr txBox="1"/>
          <p:nvPr/>
        </p:nvSpPr>
        <p:spPr>
          <a:xfrm>
            <a:off x="1190625" y="3839765"/>
            <a:ext cx="974824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400" baseline="0">
                <a:latin typeface="Avenir Next LT Pro"/>
                <a:ea typeface="Segoe UI"/>
                <a:cs typeface="Segoe UI"/>
              </a:rPr>
              <a:t>Making friendships can be difficult for many people however when you are neurodiverse this brings some unique challenges these may present as social anxiety, fear of being vulnerable or struggling to manage the skills needed to make friends which includes communication and how to interact with others.​</a:t>
            </a:r>
            <a:r>
              <a:rPr lang="en-US" sz="1400">
                <a:latin typeface="Avenir Next LT Pro"/>
                <a:ea typeface="Segoe UI"/>
                <a:cs typeface="Segoe UI"/>
              </a:rPr>
              <a:t>​</a:t>
            </a:r>
          </a:p>
          <a:p>
            <a:pPr rtl="0"/>
            <a:r>
              <a:rPr lang="en-US" sz="1400" baseline="0">
                <a:latin typeface="Avenir Next LT Pro"/>
                <a:ea typeface="Segoe UI"/>
                <a:cs typeface="Segoe UI"/>
              </a:rPr>
              <a:t>​</a:t>
            </a:r>
            <a:r>
              <a:rPr lang="en-US" sz="1400">
                <a:latin typeface="Avenir Next LT Pro"/>
                <a:ea typeface="Segoe UI"/>
                <a:cs typeface="Segoe UI"/>
              </a:rPr>
              <a:t>​</a:t>
            </a:r>
          </a:p>
          <a:p>
            <a:pPr rtl="0"/>
            <a:r>
              <a:rPr lang="en-US" sz="1400" baseline="0">
                <a:latin typeface="Avenir Next LT Pro"/>
                <a:ea typeface="Segoe UI"/>
                <a:cs typeface="Segoe UI"/>
              </a:rPr>
              <a:t>Neurodiversity is described by Harvard as </a:t>
            </a:r>
            <a:r>
              <a:rPr lang="en-US" sz="1400" baseline="0">
                <a:solidFill>
                  <a:srgbClr val="1E1E1E"/>
                </a:solidFill>
                <a:latin typeface="Avenir Next LT Pro"/>
                <a:ea typeface="Segoe UI"/>
                <a:cs typeface="Segoe UI"/>
              </a:rPr>
              <a:t>the idea that people experience and interact with the world around them in many different ways; there is no one "right" way of thinking, learning, and behaving, and differences are not viewed as deficits.</a:t>
            </a:r>
            <a:endParaRPr lang="en-GB"/>
          </a:p>
        </p:txBody>
      </p:sp>
      <p:pic>
        <p:nvPicPr>
          <p:cNvPr id="5" name="Picture 4">
            <a:extLst>
              <a:ext uri="{FF2B5EF4-FFF2-40B4-BE49-F238E27FC236}">
                <a16:creationId xmlns:a16="http://schemas.microsoft.com/office/drawing/2014/main" id="{27E6E8E0-CF6A-95FB-33E0-6699EA829E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36062" y="5308502"/>
            <a:ext cx="2087023" cy="1286367"/>
          </a:xfrm>
          <a:prstGeom prst="rect">
            <a:avLst/>
          </a:prstGeom>
        </p:spPr>
      </p:pic>
    </p:spTree>
    <p:extLst>
      <p:ext uri="{BB962C8B-B14F-4D97-AF65-F5344CB8AC3E}">
        <p14:creationId xmlns:p14="http://schemas.microsoft.com/office/powerpoint/2010/main" val="6958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SplashVTI">
  <a:themeElements>
    <a:clrScheme name="AnalogousFromRegularSeedLeftStep">
      <a:dk1>
        <a:srgbClr val="000000"/>
      </a:dk1>
      <a:lt1>
        <a:srgbClr val="FFFFFF"/>
      </a:lt1>
      <a:dk2>
        <a:srgbClr val="301B2C"/>
      </a:dk2>
      <a:lt2>
        <a:srgbClr val="F0F1F3"/>
      </a:lt2>
      <a:accent1>
        <a:srgbClr val="ADA244"/>
      </a:accent1>
      <a:accent2>
        <a:srgbClr val="B1743B"/>
      </a:accent2>
      <a:accent3>
        <a:srgbClr val="C3544D"/>
      </a:accent3>
      <a:accent4>
        <a:srgbClr val="B13B65"/>
      </a:accent4>
      <a:accent5>
        <a:srgbClr val="C34DA8"/>
      </a:accent5>
      <a:accent6>
        <a:srgbClr val="9B3BB1"/>
      </a:accent6>
      <a:hlink>
        <a:srgbClr val="5863C7"/>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4202314-371f-4a32-9f59-6af7e294e9cd" xsi:nil="true"/>
    <lcf76f155ced4ddcb4097134ff3c332f xmlns="4d391113-094c-4272-bd59-d7a9a76b2ed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3" ma:contentTypeDescription="Create a new document." ma:contentTypeScope="" ma:versionID="4ca0da5ea03c167ef65541884a2c8c50">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91cd26612475900f65d9f6c77d47707"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62F359-4382-4687-AF11-5921CBFDF222}">
  <ds:schemaRefs>
    <ds:schemaRef ds:uri="http://schemas.microsoft.com/sharepoint/v3/contenttype/forms"/>
  </ds:schemaRefs>
</ds:datastoreItem>
</file>

<file path=customXml/itemProps2.xml><?xml version="1.0" encoding="utf-8"?>
<ds:datastoreItem xmlns:ds="http://schemas.openxmlformats.org/officeDocument/2006/customXml" ds:itemID="{F794D5CF-6A9A-42E0-8177-32CA0AB31665}">
  <ds:schemaRefs>
    <ds:schemaRef ds:uri="http://schemas.microsoft.com/office/2006/documentManagement/types"/>
    <ds:schemaRef ds:uri="http://schemas.openxmlformats.org/package/2006/metadata/core-properties"/>
    <ds:schemaRef ds:uri="4d391113-094c-4272-bd59-d7a9a76b2edd"/>
    <ds:schemaRef ds:uri="http://purl.org/dc/elements/1.1/"/>
    <ds:schemaRef ds:uri="http://schemas.microsoft.com/office/infopath/2007/PartnerControls"/>
    <ds:schemaRef ds:uri="94202314-371f-4a32-9f59-6af7e294e9cd"/>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8707BC41-0791-4093-8D1F-E3E4CD5CF8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1685</Words>
  <Application>Microsoft Office PowerPoint</Application>
  <PresentationFormat>Widescreen</PresentationFormat>
  <Paragraphs>136</Paragraphs>
  <Slides>19</Slides>
  <Notes>15</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SplashVTI</vt:lpstr>
      <vt:lpstr>SEND Friendships</vt:lpstr>
      <vt:lpstr>welcome</vt:lpstr>
      <vt:lpstr>Friends and friendships</vt:lpstr>
      <vt:lpstr>A friend is </vt:lpstr>
      <vt:lpstr>Friends</vt:lpstr>
      <vt:lpstr>How do children benefit from friendships?</vt:lpstr>
      <vt:lpstr>To develop friendships we need opportunity to....  play together or alongside others share interests and ideas experience emotions chat have fun together be together</vt:lpstr>
      <vt:lpstr>Opportunities</vt:lpstr>
      <vt:lpstr>Neurodivergent and neurodiversity</vt:lpstr>
      <vt:lpstr>Animation</vt:lpstr>
      <vt:lpstr>ACEs</vt:lpstr>
      <vt:lpstr>Video</vt:lpstr>
      <vt:lpstr>How do we support children</vt:lpstr>
      <vt:lpstr>Case studies</vt:lpstr>
      <vt:lpstr>Case study contd</vt:lpstr>
      <vt:lpstr>Case studies contd..</vt:lpstr>
      <vt:lpstr>Case studies…</vt:lpstr>
      <vt:lpstr>What families have said about our group</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Frony O’shea</dc:creator>
  <cp:lastModifiedBy>Genevieve Bouquet</cp:lastModifiedBy>
  <cp:revision>29</cp:revision>
  <dcterms:created xsi:type="dcterms:W3CDTF">2023-11-13T11:16:30Z</dcterms:created>
  <dcterms:modified xsi:type="dcterms:W3CDTF">2023-11-29T16:41:17Z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0x0101003BE234AB498C6441AE5D71DD1DC65A61</vt:lpwstr>
  </property>
  <property fmtid="{D5CDD505-2E9C-101B-9397-08002B2CF9AE}" pid="3" name="MediaServiceImageTags">
    <vt:lpwstr/>
  </property>
</Properties>
</file>